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Canva Sans Bold" charset="1" panose="020B0803030501040103"/>
      <p:regular r:id="rId35"/>
    </p:embeddedFont>
    <p:embeddedFont>
      <p:font typeface="Canva Sans" charset="1" panose="020B0503030501040103"/>
      <p:regular r:id="rId36"/>
    </p:embeddedFont>
    <p:embeddedFont>
      <p:font typeface="Roboto Bold" charset="1" panose="02000000000000000000"/>
      <p:regular r:id="rId37"/>
    </p:embeddedFont>
    <p:embeddedFont>
      <p:font typeface="Roboto" charset="1" panose="02000000000000000000"/>
      <p:regular r:id="rId38"/>
    </p:embeddedFont>
    <p:embeddedFont>
      <p:font typeface="Arial" charset="1" panose="020B0502020202020204"/>
      <p:regular r:id="rId39"/>
    </p:embeddedFont>
    <p:embeddedFont>
      <p:font typeface="Canva Sans Medium" charset="1" panose="020B0603030501040103"/>
      <p:regular r:id="rId40"/>
    </p:embeddedFont>
    <p:embeddedFont>
      <p:font typeface="Maharlika" charset="1" panose="00000000000000000000"/>
      <p:regular r:id="rId41"/>
    </p:embeddedFont>
    <p:embeddedFont>
      <p:font typeface="Canva Sans Medium Italics" charset="1" panose="020B0603030501040103"/>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jpeg" Type="http://schemas.openxmlformats.org/officeDocument/2006/relationships/image"/><Relationship Id="rId7" Target="../media/image7.jpeg" Type="http://schemas.openxmlformats.org/officeDocument/2006/relationships/image"/><Relationship Id="rId8" Target="../media/image8.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jpe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37.jpeg" Type="http://schemas.openxmlformats.org/officeDocument/2006/relationships/image"/><Relationship Id="rId9" Target="../media/image38.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40.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41.jpeg" Type="http://schemas.openxmlformats.org/officeDocument/2006/relationships/image"/><Relationship Id="rId9" Target="../media/image42.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43.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44.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5.jpeg" Type="http://schemas.openxmlformats.org/officeDocument/2006/relationships/image"/><Relationship Id="rId7" Target="../media/image46.jpeg" Type="http://schemas.openxmlformats.org/officeDocument/2006/relationships/image"/><Relationship Id="rId8" Target="../media/image47.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5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4.jpeg" Type="http://schemas.openxmlformats.org/officeDocument/2006/relationships/image"/><Relationship Id="rId9"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028700" y="1028700"/>
            <a:ext cx="16230600" cy="8229600"/>
            <a:chOff x="0" y="0"/>
            <a:chExt cx="3774616" cy="1913890"/>
          </a:xfrm>
        </p:grpSpPr>
        <p:sp>
          <p:nvSpPr>
            <p:cNvPr name="Freeform 4" id="4"/>
            <p:cNvSpPr/>
            <p:nvPr/>
          </p:nvSpPr>
          <p:spPr>
            <a:xfrm flipH="false" flipV="false" rot="0">
              <a:off x="0" y="0"/>
              <a:ext cx="3774617" cy="1913890"/>
            </a:xfrm>
            <a:custGeom>
              <a:avLst/>
              <a:gdLst/>
              <a:ahLst/>
              <a:cxnLst/>
              <a:rect r="r" b="b" t="t" l="l"/>
              <a:pathLst>
                <a:path h="1913890" w="3774617">
                  <a:moveTo>
                    <a:pt x="0" y="0"/>
                  </a:moveTo>
                  <a:lnTo>
                    <a:pt x="3774617" y="0"/>
                  </a:lnTo>
                  <a:lnTo>
                    <a:pt x="3774617" y="1913890"/>
                  </a:lnTo>
                  <a:lnTo>
                    <a:pt x="0" y="1913890"/>
                  </a:lnTo>
                  <a:close/>
                </a:path>
              </a:pathLst>
            </a:custGeom>
            <a:solidFill>
              <a:srgbClr val="1E2C25">
                <a:alpha val="69804"/>
              </a:srgbClr>
            </a:solidFill>
          </p:spPr>
        </p:sp>
      </p:grpSp>
      <p:sp>
        <p:nvSpPr>
          <p:cNvPr name="Freeform 5" id="5"/>
          <p:cNvSpPr/>
          <p:nvPr/>
        </p:nvSpPr>
        <p:spPr>
          <a:xfrm flipH="true" flipV="true" rot="0">
            <a:off x="0" y="0"/>
            <a:ext cx="2614584" cy="2614584"/>
          </a:xfrm>
          <a:custGeom>
            <a:avLst/>
            <a:gdLst/>
            <a:ahLst/>
            <a:cxnLst/>
            <a:rect r="r" b="b" t="t" l="l"/>
            <a:pathLst>
              <a:path h="2614584" w="2614584">
                <a:moveTo>
                  <a:pt x="2614584" y="2614584"/>
                </a:moveTo>
                <a:lnTo>
                  <a:pt x="0" y="2614584"/>
                </a:lnTo>
                <a:lnTo>
                  <a:pt x="0" y="0"/>
                </a:lnTo>
                <a:lnTo>
                  <a:pt x="2614584" y="0"/>
                </a:lnTo>
                <a:lnTo>
                  <a:pt x="2614584" y="261458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673416" y="7672416"/>
            <a:ext cx="2907460" cy="2907460"/>
          </a:xfrm>
          <a:custGeom>
            <a:avLst/>
            <a:gdLst/>
            <a:ahLst/>
            <a:cxnLst/>
            <a:rect r="r" b="b" t="t" l="l"/>
            <a:pathLst>
              <a:path h="2907460" w="2907460">
                <a:moveTo>
                  <a:pt x="0" y="0"/>
                </a:moveTo>
                <a:lnTo>
                  <a:pt x="2907460" y="0"/>
                </a:lnTo>
                <a:lnTo>
                  <a:pt x="2907460" y="2907460"/>
                </a:lnTo>
                <a:lnTo>
                  <a:pt x="0" y="29074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07292" y="1797836"/>
            <a:ext cx="16230600" cy="3195319"/>
          </a:xfrm>
          <a:prstGeom prst="rect">
            <a:avLst/>
          </a:prstGeom>
        </p:spPr>
        <p:txBody>
          <a:bodyPr anchor="t" rtlCol="false" tIns="0" lIns="0" bIns="0" rIns="0">
            <a:spAutoFit/>
          </a:bodyPr>
          <a:lstStyle/>
          <a:p>
            <a:pPr algn="ctr">
              <a:lnSpc>
                <a:spcPts val="12880"/>
              </a:lnSpc>
              <a:spcBef>
                <a:spcPct val="0"/>
              </a:spcBef>
            </a:pPr>
            <a:r>
              <a:rPr lang="en-US" sz="9200">
                <a:solidFill>
                  <a:srgbClr val="FFFFFF"/>
                </a:solidFill>
                <a:latin typeface="Canva Sans Bold"/>
              </a:rPr>
              <a:t>AI BASED AYURVEDIC PLANT DIVINATION</a:t>
            </a:r>
          </a:p>
        </p:txBody>
      </p:sp>
      <p:grpSp>
        <p:nvGrpSpPr>
          <p:cNvPr name="Group 8" id="8"/>
          <p:cNvGrpSpPr/>
          <p:nvPr/>
        </p:nvGrpSpPr>
        <p:grpSpPr>
          <a:xfrm rot="0">
            <a:off x="-848613" y="7241691"/>
            <a:ext cx="4033217" cy="4033217"/>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name="Group 10" id="10"/>
          <p:cNvGrpSpPr/>
          <p:nvPr/>
        </p:nvGrpSpPr>
        <p:grpSpPr>
          <a:xfrm rot="0">
            <a:off x="15103395" y="-987909"/>
            <a:ext cx="4033217" cy="4033217"/>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name="Group 12" id="12"/>
          <p:cNvGrpSpPr/>
          <p:nvPr/>
        </p:nvGrpSpPr>
        <p:grpSpPr>
          <a:xfrm rot="0">
            <a:off x="14876763" y="1817931"/>
            <a:ext cx="1593306" cy="1593306"/>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name="Group 14" id="14"/>
          <p:cNvGrpSpPr/>
          <p:nvPr/>
        </p:nvGrpSpPr>
        <p:grpSpPr>
          <a:xfrm rot="0">
            <a:off x="1817931" y="6875763"/>
            <a:ext cx="1593306" cy="1593306"/>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name="Group 16" id="16"/>
          <p:cNvGrpSpPr/>
          <p:nvPr/>
        </p:nvGrpSpPr>
        <p:grpSpPr>
          <a:xfrm rot="0">
            <a:off x="0" y="0"/>
            <a:ext cx="8393855" cy="1543050"/>
            <a:chOff x="0" y="0"/>
            <a:chExt cx="2210727" cy="406400"/>
          </a:xfrm>
        </p:grpSpPr>
        <p:sp>
          <p:nvSpPr>
            <p:cNvPr name="Freeform 17" id="17"/>
            <p:cNvSpPr/>
            <p:nvPr/>
          </p:nvSpPr>
          <p:spPr>
            <a:xfrm flipH="false" flipV="false" rot="0">
              <a:off x="0" y="0"/>
              <a:ext cx="2210727" cy="406400"/>
            </a:xfrm>
            <a:custGeom>
              <a:avLst/>
              <a:gdLst/>
              <a:ahLst/>
              <a:cxnLst/>
              <a:rect r="r" b="b" t="t" l="l"/>
              <a:pathLst>
                <a:path h="406400" w="2210727">
                  <a:moveTo>
                    <a:pt x="0" y="0"/>
                  </a:moveTo>
                  <a:lnTo>
                    <a:pt x="2210727" y="0"/>
                  </a:lnTo>
                  <a:lnTo>
                    <a:pt x="2210727" y="406400"/>
                  </a:lnTo>
                  <a:lnTo>
                    <a:pt x="0" y="406400"/>
                  </a:lnTo>
                  <a:close/>
                </a:path>
              </a:pathLst>
            </a:custGeom>
            <a:solidFill>
              <a:srgbClr val="4C8F36"/>
            </a:solidFill>
          </p:spPr>
        </p:sp>
        <p:sp>
          <p:nvSpPr>
            <p:cNvPr name="TextBox 18" id="18"/>
            <p:cNvSpPr txBox="true"/>
            <p:nvPr/>
          </p:nvSpPr>
          <p:spPr>
            <a:xfrm>
              <a:off x="0" y="0"/>
              <a:ext cx="2210727" cy="406400"/>
            </a:xfrm>
            <a:prstGeom prst="rect">
              <a:avLst/>
            </a:prstGeom>
          </p:spPr>
          <p:txBody>
            <a:bodyPr anchor="ctr" rtlCol="false" tIns="50800" lIns="50800" bIns="50800" rIns="50800"/>
            <a:lstStyle/>
            <a:p>
              <a:pPr algn="ctr">
                <a:lnSpc>
                  <a:spcPts val="2300"/>
                </a:lnSpc>
              </a:pPr>
            </a:p>
          </p:txBody>
        </p:sp>
      </p:grpSp>
      <p:sp>
        <p:nvSpPr>
          <p:cNvPr name="TextBox 19" id="19"/>
          <p:cNvSpPr txBox="true"/>
          <p:nvPr/>
        </p:nvSpPr>
        <p:spPr>
          <a:xfrm rot="0">
            <a:off x="1694823" y="7393028"/>
            <a:ext cx="3721795" cy="1155700"/>
          </a:xfrm>
          <a:prstGeom prst="rect">
            <a:avLst/>
          </a:prstGeom>
        </p:spPr>
        <p:txBody>
          <a:bodyPr anchor="t" rtlCol="false" tIns="0" lIns="0" bIns="0" rIns="0">
            <a:spAutoFit/>
          </a:bodyPr>
          <a:lstStyle/>
          <a:p>
            <a:pPr algn="ctr">
              <a:lnSpc>
                <a:spcPts val="2300"/>
              </a:lnSpc>
              <a:spcBef>
                <a:spcPct val="0"/>
              </a:spcBef>
            </a:pPr>
            <a:r>
              <a:rPr lang="en-US" sz="2000">
                <a:solidFill>
                  <a:srgbClr val="FFFFFF"/>
                </a:solidFill>
                <a:latin typeface="Canva Sans"/>
              </a:rPr>
              <a:t>Dr. Usha M.S </a:t>
            </a:r>
          </a:p>
          <a:p>
            <a:pPr algn="ctr">
              <a:lnSpc>
                <a:spcPts val="2300"/>
              </a:lnSpc>
              <a:spcBef>
                <a:spcPct val="0"/>
              </a:spcBef>
            </a:pPr>
            <a:r>
              <a:rPr lang="en-US" sz="2000">
                <a:solidFill>
                  <a:srgbClr val="FFFFFF"/>
                </a:solidFill>
                <a:latin typeface="Canva Sans"/>
              </a:rPr>
              <a:t> Associate Professor and Head</a:t>
            </a:r>
          </a:p>
          <a:p>
            <a:pPr algn="ctr">
              <a:lnSpc>
                <a:spcPts val="2300"/>
              </a:lnSpc>
              <a:spcBef>
                <a:spcPct val="0"/>
              </a:spcBef>
            </a:pPr>
            <a:r>
              <a:rPr lang="en-US" sz="2000">
                <a:solidFill>
                  <a:srgbClr val="FFFFFF"/>
                </a:solidFill>
                <a:latin typeface="Canva Sans"/>
              </a:rPr>
              <a:t> Dept. of CS &amp; Engineering</a:t>
            </a:r>
          </a:p>
          <a:p>
            <a:pPr algn="ctr">
              <a:lnSpc>
                <a:spcPts val="2300"/>
              </a:lnSpc>
              <a:spcBef>
                <a:spcPct val="0"/>
              </a:spcBef>
            </a:pPr>
            <a:r>
              <a:rPr lang="en-US" sz="2000">
                <a:solidFill>
                  <a:srgbClr val="FFFFFF"/>
                </a:solidFill>
                <a:latin typeface="Canva Sans"/>
              </a:rPr>
              <a:t> NIEIT, Mysuru</a:t>
            </a:r>
          </a:p>
        </p:txBody>
      </p:sp>
      <p:sp>
        <p:nvSpPr>
          <p:cNvPr name="TextBox 20" id="20"/>
          <p:cNvSpPr txBox="true"/>
          <p:nvPr/>
        </p:nvSpPr>
        <p:spPr>
          <a:xfrm rot="0">
            <a:off x="908525" y="6783856"/>
            <a:ext cx="5294392" cy="408305"/>
          </a:xfrm>
          <a:prstGeom prst="rect">
            <a:avLst/>
          </a:prstGeom>
        </p:spPr>
        <p:txBody>
          <a:bodyPr anchor="t" rtlCol="false" tIns="0" lIns="0" bIns="0" rIns="0">
            <a:spAutoFit/>
          </a:bodyPr>
          <a:lstStyle/>
          <a:p>
            <a:pPr algn="ctr">
              <a:lnSpc>
                <a:spcPts val="3219"/>
              </a:lnSpc>
              <a:spcBef>
                <a:spcPct val="0"/>
              </a:spcBef>
            </a:pPr>
            <a:r>
              <a:rPr lang="en-US" sz="2799">
                <a:solidFill>
                  <a:srgbClr val="FFFFFF"/>
                </a:solidFill>
                <a:latin typeface="Canva Sans Bold"/>
              </a:rPr>
              <a:t>Under the Guidance of</a:t>
            </a:r>
          </a:p>
        </p:txBody>
      </p:sp>
      <p:sp>
        <p:nvSpPr>
          <p:cNvPr name="TextBox 21" id="21"/>
          <p:cNvSpPr txBox="true"/>
          <p:nvPr/>
        </p:nvSpPr>
        <p:spPr>
          <a:xfrm rot="0">
            <a:off x="12417334" y="6760361"/>
            <a:ext cx="2309812" cy="481330"/>
          </a:xfrm>
          <a:prstGeom prst="rect">
            <a:avLst/>
          </a:prstGeom>
        </p:spPr>
        <p:txBody>
          <a:bodyPr anchor="t" rtlCol="false" tIns="0" lIns="0" bIns="0" rIns="0">
            <a:spAutoFit/>
          </a:bodyPr>
          <a:lstStyle/>
          <a:p>
            <a:pPr algn="ctr">
              <a:lnSpc>
                <a:spcPts val="3919"/>
              </a:lnSpc>
            </a:pPr>
            <a:r>
              <a:rPr lang="en-US" sz="2799">
                <a:solidFill>
                  <a:srgbClr val="FFFFFF"/>
                </a:solidFill>
                <a:latin typeface="Canva Sans Bold"/>
              </a:rPr>
              <a:t>Presented by</a:t>
            </a:r>
          </a:p>
        </p:txBody>
      </p:sp>
      <p:sp>
        <p:nvSpPr>
          <p:cNvPr name="TextBox 22" id="22"/>
          <p:cNvSpPr txBox="true"/>
          <p:nvPr/>
        </p:nvSpPr>
        <p:spPr>
          <a:xfrm rot="0">
            <a:off x="10598212" y="7354928"/>
            <a:ext cx="5871857" cy="2101850"/>
          </a:xfrm>
          <a:prstGeom prst="rect">
            <a:avLst/>
          </a:prstGeom>
        </p:spPr>
        <p:txBody>
          <a:bodyPr anchor="t" rtlCol="false" tIns="0" lIns="0" bIns="0" rIns="0">
            <a:spAutoFit/>
          </a:bodyPr>
          <a:lstStyle/>
          <a:p>
            <a:pPr algn="ctr">
              <a:lnSpc>
                <a:spcPts val="2799"/>
              </a:lnSpc>
            </a:pPr>
            <a:r>
              <a:rPr lang="en-US" sz="1999">
                <a:solidFill>
                  <a:srgbClr val="FFFFFF"/>
                </a:solidFill>
                <a:latin typeface="Canva Sans"/>
              </a:rPr>
              <a:t>            NAVYASHREE S                   4NN20CS030</a:t>
            </a:r>
          </a:p>
          <a:p>
            <a:pPr algn="ctr">
              <a:lnSpc>
                <a:spcPts val="2799"/>
              </a:lnSpc>
            </a:pPr>
            <a:r>
              <a:rPr lang="en-US" sz="1999">
                <a:solidFill>
                  <a:srgbClr val="FFFFFF"/>
                </a:solidFill>
                <a:latin typeface="Canva Sans"/>
              </a:rPr>
              <a:t>            PRATHEEK RAJ URS  C P    4NN20CS036</a:t>
            </a:r>
          </a:p>
          <a:p>
            <a:pPr algn="ctr">
              <a:lnSpc>
                <a:spcPts val="2799"/>
              </a:lnSpc>
            </a:pPr>
            <a:r>
              <a:rPr lang="en-US" sz="1999">
                <a:solidFill>
                  <a:srgbClr val="FFFFFF"/>
                </a:solidFill>
                <a:latin typeface="Canva Sans"/>
              </a:rPr>
              <a:t>              VINAY PRAKASH                  4NN20CS062  </a:t>
            </a:r>
          </a:p>
          <a:p>
            <a:pPr algn="ctr">
              <a:lnSpc>
                <a:spcPts val="2799"/>
              </a:lnSpc>
            </a:pPr>
            <a:r>
              <a:rPr lang="en-US" sz="1999" spc="63">
                <a:solidFill>
                  <a:srgbClr val="FFFFFF"/>
                </a:solidFill>
                <a:latin typeface="Canva Sans"/>
              </a:rPr>
              <a:t>          ASWIN MENON                 4NN21CS401</a:t>
            </a:r>
          </a:p>
          <a:p>
            <a:pPr algn="ctr">
              <a:lnSpc>
                <a:spcPts val="2799"/>
              </a:lnSpc>
            </a:pPr>
            <a:r>
              <a:rPr lang="en-US" sz="1999" spc="63">
                <a:solidFill>
                  <a:srgbClr val="FFFFFF"/>
                </a:solidFill>
                <a:latin typeface="Canva Sans"/>
              </a:rPr>
              <a:t> </a:t>
            </a:r>
          </a:p>
          <a:p>
            <a:pPr algn="ctr">
              <a:lnSpc>
                <a:spcPts val="2799"/>
              </a:lnSpc>
            </a:pPr>
          </a:p>
        </p:txBody>
      </p:sp>
      <p:sp>
        <p:nvSpPr>
          <p:cNvPr name="TextBox 23" id="23"/>
          <p:cNvSpPr txBox="true"/>
          <p:nvPr/>
        </p:nvSpPr>
        <p:spPr>
          <a:xfrm rot="0">
            <a:off x="73093" y="287344"/>
            <a:ext cx="8320762" cy="863587"/>
          </a:xfrm>
          <a:prstGeom prst="rect">
            <a:avLst/>
          </a:prstGeom>
        </p:spPr>
        <p:txBody>
          <a:bodyPr anchor="t" rtlCol="false" tIns="0" lIns="0" bIns="0" rIns="0">
            <a:spAutoFit/>
          </a:bodyPr>
          <a:lstStyle/>
          <a:p>
            <a:pPr algn="l">
              <a:lnSpc>
                <a:spcPts val="7000"/>
              </a:lnSpc>
            </a:pPr>
            <a:r>
              <a:rPr lang="en-US" sz="5000">
                <a:solidFill>
                  <a:srgbClr val="FFFFFF"/>
                </a:solidFill>
                <a:latin typeface="Canva Sans Bold"/>
              </a:rPr>
              <a:t>Project Presentation on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0">
            <a:off x="12882222" y="149433"/>
            <a:ext cx="4677115" cy="9108867"/>
          </a:xfrm>
          <a:custGeom>
            <a:avLst/>
            <a:gdLst/>
            <a:ahLst/>
            <a:cxnLst/>
            <a:rect r="r" b="b" t="t" l="l"/>
            <a:pathLst>
              <a:path h="9108867" w="4677115">
                <a:moveTo>
                  <a:pt x="0" y="0"/>
                </a:moveTo>
                <a:lnTo>
                  <a:pt x="4677115" y="0"/>
                </a:lnTo>
                <a:lnTo>
                  <a:pt x="4677115" y="9108867"/>
                </a:lnTo>
                <a:lnTo>
                  <a:pt x="0" y="9108867"/>
                </a:lnTo>
                <a:lnTo>
                  <a:pt x="0" y="0"/>
                </a:lnTo>
                <a:close/>
              </a:path>
            </a:pathLst>
          </a:custGeom>
          <a:blipFill>
            <a:blip r:embed="rId2"/>
            <a:stretch>
              <a:fillRect l="-3332" t="-642" r="-1499" b="0"/>
            </a:stretch>
          </a:blipFill>
        </p:spPr>
      </p:sp>
      <p:sp>
        <p:nvSpPr>
          <p:cNvPr name="TextBox 3" id="3"/>
          <p:cNvSpPr txBox="true"/>
          <p:nvPr/>
        </p:nvSpPr>
        <p:spPr>
          <a:xfrm rot="0">
            <a:off x="2987179" y="387032"/>
            <a:ext cx="6937474" cy="1159510"/>
          </a:xfrm>
          <a:prstGeom prst="rect">
            <a:avLst/>
          </a:prstGeom>
        </p:spPr>
        <p:txBody>
          <a:bodyPr anchor="t" rtlCol="false" tIns="0" lIns="0" bIns="0" rIns="0">
            <a:spAutoFit/>
          </a:bodyPr>
          <a:lstStyle/>
          <a:p>
            <a:pPr algn="ctr">
              <a:lnSpc>
                <a:spcPts val="9589"/>
              </a:lnSpc>
            </a:pPr>
            <a:r>
              <a:rPr lang="en-US" sz="6849">
                <a:solidFill>
                  <a:srgbClr val="FFFFFF"/>
                </a:solidFill>
                <a:latin typeface="Canva Sans Bold"/>
              </a:rPr>
              <a:t>METHODOLOGY</a:t>
            </a:r>
          </a:p>
        </p:txBody>
      </p:sp>
      <p:sp>
        <p:nvSpPr>
          <p:cNvPr name="TextBox 4" id="4"/>
          <p:cNvSpPr txBox="true"/>
          <p:nvPr/>
        </p:nvSpPr>
        <p:spPr>
          <a:xfrm rot="0">
            <a:off x="592138" y="2075816"/>
            <a:ext cx="11210585" cy="7419339"/>
          </a:xfrm>
          <a:prstGeom prst="rect">
            <a:avLst/>
          </a:prstGeom>
        </p:spPr>
        <p:txBody>
          <a:bodyPr anchor="t" rtlCol="false" tIns="0" lIns="0" bIns="0" rIns="0">
            <a:spAutoFit/>
          </a:bodyPr>
          <a:lstStyle/>
          <a:p>
            <a:pPr algn="just">
              <a:lnSpc>
                <a:spcPts val="2800"/>
              </a:lnSpc>
            </a:pPr>
            <a:r>
              <a:rPr lang="en-US" sz="2000">
                <a:solidFill>
                  <a:srgbClr val="FFFFFF"/>
                </a:solidFill>
                <a:latin typeface="Canva Sans Bold"/>
              </a:rPr>
              <a:t>Algorithm Selection:</a:t>
            </a:r>
          </a:p>
          <a:p>
            <a:pPr algn="just" marL="388628" indent="-194314" lvl="1">
              <a:lnSpc>
                <a:spcPts val="2520"/>
              </a:lnSpc>
              <a:buFont typeface="Arial"/>
              <a:buChar char="•"/>
            </a:pPr>
            <a:r>
              <a:rPr lang="en-US" sz="1800">
                <a:solidFill>
                  <a:srgbClr val="FFFFFF"/>
                </a:solidFill>
                <a:latin typeface="Canva Sans"/>
              </a:rPr>
              <a:t>  The Ayurvedic plant detection app employs a Convolutional Neural Network (CNN) for precise identification of Ayurvedic plants through advanced image processing and pattern recognition</a:t>
            </a:r>
          </a:p>
          <a:p>
            <a:pPr algn="just">
              <a:lnSpc>
                <a:spcPts val="2520"/>
              </a:lnSpc>
            </a:pPr>
          </a:p>
          <a:p>
            <a:pPr algn="just">
              <a:lnSpc>
                <a:spcPts val="2800"/>
              </a:lnSpc>
            </a:pPr>
            <a:r>
              <a:rPr lang="en-US" sz="2000">
                <a:solidFill>
                  <a:srgbClr val="FFFFFF"/>
                </a:solidFill>
                <a:latin typeface="Canva Sans Bold"/>
              </a:rPr>
              <a:t>Training Datasets in TensorFlow Lite:</a:t>
            </a:r>
          </a:p>
          <a:p>
            <a:pPr algn="just" marL="388628" indent="-194314" lvl="1">
              <a:lnSpc>
                <a:spcPts val="2520"/>
              </a:lnSpc>
              <a:buFont typeface="Arial"/>
              <a:buChar char="•"/>
            </a:pPr>
            <a:r>
              <a:rPr lang="en-US" sz="1800">
                <a:solidFill>
                  <a:srgbClr val="FFFFFF"/>
                </a:solidFill>
                <a:latin typeface="Canva Sans"/>
              </a:rPr>
              <a:t>  Ayurvedic plant datasets are trained with TensorFlow Lite, optimizing image recognition for mobile and edge devices with reduced computational load.</a:t>
            </a:r>
          </a:p>
          <a:p>
            <a:pPr algn="just">
              <a:lnSpc>
                <a:spcPts val="2520"/>
              </a:lnSpc>
            </a:pPr>
          </a:p>
          <a:p>
            <a:pPr algn="just">
              <a:lnSpc>
                <a:spcPts val="2800"/>
              </a:lnSpc>
            </a:pPr>
            <a:r>
              <a:rPr lang="en-US" sz="2000">
                <a:solidFill>
                  <a:srgbClr val="FFFFFF"/>
                </a:solidFill>
                <a:latin typeface="Canva Sans"/>
              </a:rPr>
              <a:t>I</a:t>
            </a:r>
            <a:r>
              <a:rPr lang="en-US" sz="2000">
                <a:solidFill>
                  <a:srgbClr val="FFFFFF"/>
                </a:solidFill>
                <a:latin typeface="Canva Sans Bold"/>
              </a:rPr>
              <a:t>ntegration with Android Studio:</a:t>
            </a:r>
          </a:p>
          <a:p>
            <a:pPr algn="just" marL="388628" indent="-194314" lvl="1">
              <a:lnSpc>
                <a:spcPts val="2520"/>
              </a:lnSpc>
              <a:buFont typeface="Arial"/>
              <a:buChar char="•"/>
            </a:pPr>
            <a:r>
              <a:rPr lang="en-US" sz="1800">
                <a:solidFill>
                  <a:srgbClr val="FFFFFF"/>
                </a:solidFill>
                <a:latin typeface="Canva Sans"/>
              </a:rPr>
              <a:t>  The TensorFlow Lite-based model for Ayurvedic plant detection is smoothly incorporated into Android Studio</a:t>
            </a:r>
          </a:p>
          <a:p>
            <a:pPr algn="just">
              <a:lnSpc>
                <a:spcPts val="2520"/>
              </a:lnSpc>
            </a:pPr>
          </a:p>
          <a:p>
            <a:pPr algn="just">
              <a:lnSpc>
                <a:spcPts val="2800"/>
              </a:lnSpc>
            </a:pPr>
            <a:r>
              <a:rPr lang="en-US" sz="2000">
                <a:solidFill>
                  <a:srgbClr val="FFFFFF"/>
                </a:solidFill>
                <a:latin typeface="Canva Sans Bold"/>
              </a:rPr>
              <a:t>Frontend Image Capture with Scanner:</a:t>
            </a:r>
          </a:p>
          <a:p>
            <a:pPr algn="just" marL="388628" indent="-194314" lvl="1">
              <a:lnSpc>
                <a:spcPts val="2520"/>
              </a:lnSpc>
              <a:buFont typeface="Arial"/>
              <a:buChar char="•"/>
            </a:pPr>
            <a:r>
              <a:rPr lang="en-US" sz="1800">
                <a:solidFill>
                  <a:srgbClr val="FFFFFF"/>
                </a:solidFill>
                <a:latin typeface="Canva Sans"/>
              </a:rPr>
              <a:t> The user-friendly frontend features an intuitive scanner, enabling mobile users to capture Ayurvedic plant images, enhancing accessibility and engagement for an interactive and user-driven identification experience.</a:t>
            </a:r>
          </a:p>
          <a:p>
            <a:pPr algn="just">
              <a:lnSpc>
                <a:spcPts val="2520"/>
              </a:lnSpc>
            </a:pPr>
          </a:p>
          <a:p>
            <a:pPr algn="just">
              <a:lnSpc>
                <a:spcPts val="2800"/>
              </a:lnSpc>
            </a:pPr>
            <a:r>
              <a:rPr lang="en-US" sz="2000">
                <a:solidFill>
                  <a:srgbClr val="FFFFFF"/>
                </a:solidFill>
                <a:latin typeface="Canva Sans"/>
              </a:rPr>
              <a:t>I</a:t>
            </a:r>
            <a:r>
              <a:rPr lang="en-US" sz="2000">
                <a:solidFill>
                  <a:srgbClr val="FFFFFF"/>
                </a:solidFill>
                <a:latin typeface="Canva Sans Bold"/>
              </a:rPr>
              <a:t>mage Comparison and Output:</a:t>
            </a:r>
          </a:p>
          <a:p>
            <a:pPr algn="just" marL="388628" indent="-194314" lvl="1">
              <a:lnSpc>
                <a:spcPts val="2520"/>
              </a:lnSpc>
              <a:buFont typeface="Arial"/>
              <a:buChar char="•"/>
            </a:pPr>
            <a:r>
              <a:rPr lang="en-US" sz="1800">
                <a:solidFill>
                  <a:srgbClr val="FFFFFF"/>
                </a:solidFill>
                <a:latin typeface="Canva Sans"/>
              </a:rPr>
              <a:t> Once an image is captured, the app compares it with the pre-trained datasets using the CNN algorithm.</a:t>
            </a:r>
          </a:p>
          <a:p>
            <a:pPr algn="just" marL="388628" indent="-194314" lvl="1">
              <a:lnSpc>
                <a:spcPts val="2520"/>
              </a:lnSpc>
              <a:buFont typeface="Arial"/>
              <a:buChar char="•"/>
            </a:pPr>
            <a:r>
              <a:rPr lang="en-US" sz="1800">
                <a:solidFill>
                  <a:srgbClr val="FFFFFF"/>
                </a:solidFill>
                <a:latin typeface="Canva Sans"/>
              </a:rPr>
              <a:t> The model identifies the plant based on visual features and provides users with the plant's name and useful properties. </a:t>
            </a:r>
          </a:p>
          <a:p>
            <a:pPr algn="just">
              <a:lnSpc>
                <a:spcPts val="2520"/>
              </a:lnSpc>
            </a:pPr>
          </a:p>
        </p:txBody>
      </p:sp>
      <p:sp>
        <p:nvSpPr>
          <p:cNvPr name="TextBox 5" id="5"/>
          <p:cNvSpPr txBox="true"/>
          <p:nvPr/>
        </p:nvSpPr>
        <p:spPr>
          <a:xfrm rot="0">
            <a:off x="13548150" y="9399905"/>
            <a:ext cx="3345259"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a:rPr>
              <a:t>Flow chart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0">
            <a:off x="11486058" y="7394534"/>
            <a:ext cx="1536549" cy="1350242"/>
          </a:xfrm>
          <a:custGeom>
            <a:avLst/>
            <a:gdLst/>
            <a:ahLst/>
            <a:cxnLst/>
            <a:rect r="r" b="b" t="t" l="l"/>
            <a:pathLst>
              <a:path h="1350242" w="1536549">
                <a:moveTo>
                  <a:pt x="0" y="0"/>
                </a:moveTo>
                <a:lnTo>
                  <a:pt x="1536549" y="0"/>
                </a:lnTo>
                <a:lnTo>
                  <a:pt x="1536549" y="1350242"/>
                </a:lnTo>
                <a:lnTo>
                  <a:pt x="0" y="1350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7204469" y="1028700"/>
            <a:ext cx="10099727" cy="8147369"/>
          </a:xfrm>
          <a:custGeom>
            <a:avLst/>
            <a:gdLst/>
            <a:ahLst/>
            <a:cxnLst/>
            <a:rect r="r" b="b" t="t" l="l"/>
            <a:pathLst>
              <a:path h="8147369" w="10099727">
                <a:moveTo>
                  <a:pt x="0" y="0"/>
                </a:moveTo>
                <a:lnTo>
                  <a:pt x="10099727" y="0"/>
                </a:lnTo>
                <a:lnTo>
                  <a:pt x="10099727" y="8147369"/>
                </a:lnTo>
                <a:lnTo>
                  <a:pt x="0" y="8147369"/>
                </a:lnTo>
                <a:lnTo>
                  <a:pt x="0" y="0"/>
                </a:lnTo>
                <a:close/>
              </a:path>
            </a:pathLst>
          </a:custGeom>
          <a:blipFill>
            <a:blip r:embed="rId4"/>
            <a:stretch>
              <a:fillRect l="-128306" t="-50497" r="-26767" b="-27363"/>
            </a:stretch>
          </a:blipFill>
        </p:spPr>
      </p:sp>
      <p:sp>
        <p:nvSpPr>
          <p:cNvPr name="TextBox 4" id="4"/>
          <p:cNvSpPr txBox="true"/>
          <p:nvPr/>
        </p:nvSpPr>
        <p:spPr>
          <a:xfrm rot="0">
            <a:off x="1028700" y="1937390"/>
            <a:ext cx="4714679" cy="1409698"/>
          </a:xfrm>
          <a:prstGeom prst="rect">
            <a:avLst/>
          </a:prstGeom>
        </p:spPr>
        <p:txBody>
          <a:bodyPr anchor="t" rtlCol="false" tIns="0" lIns="0" bIns="0" rIns="0">
            <a:spAutoFit/>
          </a:bodyPr>
          <a:lstStyle/>
          <a:p>
            <a:pPr algn="l" marL="0" indent="0" lvl="0">
              <a:lnSpc>
                <a:spcPts val="11550"/>
              </a:lnSpc>
              <a:spcBef>
                <a:spcPct val="0"/>
              </a:spcBef>
            </a:pPr>
            <a:r>
              <a:rPr lang="en-US" sz="8250" spc="264">
                <a:solidFill>
                  <a:srgbClr val="F5FFF5"/>
                </a:solidFill>
                <a:latin typeface="Canva Sans Medium"/>
              </a:rPr>
              <a:t>DESIGN</a:t>
            </a:r>
          </a:p>
        </p:txBody>
      </p:sp>
      <p:sp>
        <p:nvSpPr>
          <p:cNvPr name="TextBox 5" id="5"/>
          <p:cNvSpPr txBox="true"/>
          <p:nvPr/>
        </p:nvSpPr>
        <p:spPr>
          <a:xfrm rot="0">
            <a:off x="336715" y="4729440"/>
            <a:ext cx="6098650" cy="1893568"/>
          </a:xfrm>
          <a:prstGeom prst="rect">
            <a:avLst/>
          </a:prstGeom>
        </p:spPr>
        <p:txBody>
          <a:bodyPr anchor="t" rtlCol="false" tIns="0" lIns="0" bIns="0" rIns="0">
            <a:spAutoFit/>
          </a:bodyPr>
          <a:lstStyle/>
          <a:p>
            <a:pPr algn="l" marL="582943" indent="-291471" lvl="1">
              <a:lnSpc>
                <a:spcPts val="3780"/>
              </a:lnSpc>
              <a:buFont typeface="Arial"/>
              <a:buChar char="•"/>
            </a:pPr>
            <a:r>
              <a:rPr lang="en-US" sz="2700">
                <a:solidFill>
                  <a:srgbClr val="F5FFF5"/>
                </a:solidFill>
                <a:latin typeface="Canva Sans"/>
              </a:rPr>
              <a:t>Image Capture and Input</a:t>
            </a:r>
          </a:p>
          <a:p>
            <a:pPr algn="l" marL="582943" indent="-291471" lvl="1">
              <a:lnSpc>
                <a:spcPts val="3780"/>
              </a:lnSpc>
              <a:buFont typeface="Arial"/>
              <a:buChar char="•"/>
            </a:pPr>
            <a:r>
              <a:rPr lang="en-US" sz="2700">
                <a:solidFill>
                  <a:srgbClr val="F5FFF5"/>
                </a:solidFill>
                <a:latin typeface="Canva Sans"/>
              </a:rPr>
              <a:t>TensorFlow Lite Training</a:t>
            </a:r>
          </a:p>
          <a:p>
            <a:pPr algn="l" marL="582943" indent="-291471" lvl="1">
              <a:lnSpc>
                <a:spcPts val="3780"/>
              </a:lnSpc>
              <a:buFont typeface="Arial"/>
              <a:buChar char="•"/>
            </a:pPr>
            <a:r>
              <a:rPr lang="en-US" sz="2700">
                <a:solidFill>
                  <a:srgbClr val="F5FFF5"/>
                </a:solidFill>
                <a:latin typeface="Canva Sans"/>
              </a:rPr>
              <a:t>CNN-Based Image Comparison</a:t>
            </a:r>
          </a:p>
          <a:p>
            <a:pPr algn="l" marL="582943" indent="-291471" lvl="1">
              <a:lnSpc>
                <a:spcPts val="3780"/>
              </a:lnSpc>
              <a:buFont typeface="Arial"/>
              <a:buChar char="•"/>
            </a:pPr>
            <a:r>
              <a:rPr lang="en-US" sz="2700">
                <a:solidFill>
                  <a:srgbClr val="F5FFF5"/>
                </a:solidFill>
                <a:latin typeface="Canva Sans"/>
              </a:rPr>
              <a:t>Output and Information Display</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1E2C25"/>
        </a:solidFill>
      </p:bgPr>
    </p:bg>
    <p:spTree>
      <p:nvGrpSpPr>
        <p:cNvPr id="1" name=""/>
        <p:cNvGrpSpPr/>
        <p:nvPr/>
      </p:nvGrpSpPr>
      <p:grpSpPr>
        <a:xfrm>
          <a:off x="0" y="0"/>
          <a:ext cx="0" cy="0"/>
          <a:chOff x="0" y="0"/>
          <a:chExt cx="0" cy="0"/>
        </a:xfrm>
      </p:grpSpPr>
      <p:sp>
        <p:nvSpPr>
          <p:cNvPr name="TextBox 2" id="2"/>
          <p:cNvSpPr txBox="true"/>
          <p:nvPr/>
        </p:nvSpPr>
        <p:spPr>
          <a:xfrm rot="0">
            <a:off x="4350566" y="387032"/>
            <a:ext cx="7983637" cy="1159510"/>
          </a:xfrm>
          <a:prstGeom prst="rect">
            <a:avLst/>
          </a:prstGeom>
        </p:spPr>
        <p:txBody>
          <a:bodyPr anchor="t" rtlCol="false" tIns="0" lIns="0" bIns="0" rIns="0">
            <a:spAutoFit/>
          </a:bodyPr>
          <a:lstStyle/>
          <a:p>
            <a:pPr algn="ctr">
              <a:lnSpc>
                <a:spcPts val="9589"/>
              </a:lnSpc>
            </a:pPr>
            <a:r>
              <a:rPr lang="en-US" sz="6849">
                <a:solidFill>
                  <a:srgbClr val="FFFFFF"/>
                </a:solidFill>
                <a:latin typeface="Canva Sans Bold"/>
              </a:rPr>
              <a:t>IMPLEMENTATION</a:t>
            </a:r>
          </a:p>
        </p:txBody>
      </p:sp>
      <p:sp>
        <p:nvSpPr>
          <p:cNvPr name="TextBox 3" id="3"/>
          <p:cNvSpPr txBox="true"/>
          <p:nvPr/>
        </p:nvSpPr>
        <p:spPr>
          <a:xfrm rot="0">
            <a:off x="1028700" y="2329118"/>
            <a:ext cx="5384006" cy="704209"/>
          </a:xfrm>
          <a:prstGeom prst="rect">
            <a:avLst/>
          </a:prstGeom>
        </p:spPr>
        <p:txBody>
          <a:bodyPr anchor="t" rtlCol="false" tIns="0" lIns="0" bIns="0" rIns="0">
            <a:spAutoFit/>
          </a:bodyPr>
          <a:lstStyle/>
          <a:p>
            <a:pPr algn="ctr">
              <a:lnSpc>
                <a:spcPts val="5810"/>
              </a:lnSpc>
            </a:pPr>
            <a:r>
              <a:rPr lang="en-US" sz="4150">
                <a:solidFill>
                  <a:srgbClr val="FFFFFF"/>
                </a:solidFill>
                <a:latin typeface="Canva Sans Bold"/>
              </a:rPr>
              <a:t>CNN ARCHITECTURE</a:t>
            </a:r>
          </a:p>
        </p:txBody>
      </p:sp>
      <p:sp>
        <p:nvSpPr>
          <p:cNvPr name="TextBox 4" id="4"/>
          <p:cNvSpPr txBox="true"/>
          <p:nvPr/>
        </p:nvSpPr>
        <p:spPr>
          <a:xfrm rot="0">
            <a:off x="659805" y="3014980"/>
            <a:ext cx="9596041" cy="4884166"/>
          </a:xfrm>
          <a:prstGeom prst="rect">
            <a:avLst/>
          </a:prstGeom>
        </p:spPr>
        <p:txBody>
          <a:bodyPr anchor="t" rtlCol="false" tIns="0" lIns="0" bIns="0" rIns="0">
            <a:spAutoFit/>
          </a:bodyPr>
          <a:lstStyle/>
          <a:p>
            <a:pPr algn="l" marL="734059" indent="-367030" lvl="1">
              <a:lnSpc>
                <a:spcPts val="7921"/>
              </a:lnSpc>
              <a:buFont typeface="Arial"/>
              <a:buChar char="•"/>
            </a:pPr>
            <a:r>
              <a:rPr lang="en-US" sz="3399">
                <a:solidFill>
                  <a:srgbClr val="FFFFFF"/>
                </a:solidFill>
                <a:latin typeface="Canva Sans"/>
              </a:rPr>
              <a:t>Convolutional Layers for Image Processing</a:t>
            </a:r>
          </a:p>
          <a:p>
            <a:pPr algn="l" marL="734059" indent="-367030" lvl="1">
              <a:lnSpc>
                <a:spcPts val="7921"/>
              </a:lnSpc>
              <a:buFont typeface="Arial"/>
              <a:buChar char="•"/>
            </a:pPr>
            <a:r>
              <a:rPr lang="en-US" sz="3399">
                <a:solidFill>
                  <a:srgbClr val="FFFFFF"/>
                </a:solidFill>
                <a:latin typeface="Canva Sans"/>
              </a:rPr>
              <a:t>Classification and Matching Algorithm</a:t>
            </a:r>
          </a:p>
          <a:p>
            <a:pPr algn="l" marL="734059" indent="-367030" lvl="1">
              <a:lnSpc>
                <a:spcPts val="7921"/>
              </a:lnSpc>
              <a:buFont typeface="Arial"/>
              <a:buChar char="•"/>
            </a:pPr>
            <a:r>
              <a:rPr lang="en-US" sz="3399">
                <a:solidFill>
                  <a:srgbClr val="FFFFFF"/>
                </a:solidFill>
                <a:latin typeface="Canva Sans"/>
              </a:rPr>
              <a:t>Deep Learning for Pattern Recognition</a:t>
            </a:r>
          </a:p>
          <a:p>
            <a:pPr algn="l" marL="734059" indent="-367030" lvl="1">
              <a:lnSpc>
                <a:spcPts val="7921"/>
              </a:lnSpc>
              <a:buFont typeface="Arial"/>
              <a:buChar char="•"/>
            </a:pPr>
            <a:r>
              <a:rPr lang="en-US" sz="3399">
                <a:solidFill>
                  <a:srgbClr val="FFFFFF"/>
                </a:solidFill>
                <a:latin typeface="Canva Sans"/>
              </a:rPr>
              <a:t>Feature Extraction and Recognition</a:t>
            </a:r>
          </a:p>
          <a:p>
            <a:pPr algn="l" marL="734059" indent="-367030" lvl="1">
              <a:lnSpc>
                <a:spcPts val="7921"/>
              </a:lnSpc>
              <a:buFont typeface="Arial"/>
              <a:buChar char="•"/>
            </a:pPr>
            <a:r>
              <a:rPr lang="en-US" sz="3399">
                <a:solidFill>
                  <a:srgbClr val="FFFFFF"/>
                </a:solidFill>
                <a:latin typeface="Canva Sans"/>
              </a:rPr>
              <a:t>Integration with TensorFlow</a:t>
            </a:r>
          </a:p>
        </p:txBody>
      </p:sp>
      <p:sp>
        <p:nvSpPr>
          <p:cNvPr name="TextBox 5" id="5"/>
          <p:cNvSpPr txBox="true"/>
          <p:nvPr/>
        </p:nvSpPr>
        <p:spPr>
          <a:xfrm rot="0">
            <a:off x="11603236" y="3100705"/>
            <a:ext cx="5656064" cy="4380095"/>
          </a:xfrm>
          <a:prstGeom prst="rect">
            <a:avLst/>
          </a:prstGeom>
        </p:spPr>
        <p:txBody>
          <a:bodyPr anchor="t" rtlCol="false" tIns="0" lIns="0" bIns="0" rIns="0">
            <a:spAutoFit/>
          </a:bodyPr>
          <a:lstStyle/>
          <a:p>
            <a:pPr algn="l" marL="738737" indent="-369369" lvl="1">
              <a:lnSpc>
                <a:spcPts val="7117"/>
              </a:lnSpc>
              <a:buFont typeface="Arial"/>
              <a:buChar char="•"/>
            </a:pPr>
            <a:r>
              <a:rPr lang="en-US" sz="3421">
                <a:solidFill>
                  <a:srgbClr val="FFFFFF"/>
                </a:solidFill>
                <a:latin typeface="Canva Sans"/>
              </a:rPr>
              <a:t>Image Input Processing</a:t>
            </a:r>
          </a:p>
          <a:p>
            <a:pPr algn="l" marL="738737" indent="-369369" lvl="1">
              <a:lnSpc>
                <a:spcPts val="7117"/>
              </a:lnSpc>
              <a:buFont typeface="Arial"/>
              <a:buChar char="•"/>
            </a:pPr>
            <a:r>
              <a:rPr lang="en-US" sz="3421">
                <a:solidFill>
                  <a:srgbClr val="FFFFFF"/>
                </a:solidFill>
                <a:latin typeface="Canva Sans"/>
              </a:rPr>
              <a:t>Convolutional Layers</a:t>
            </a:r>
          </a:p>
          <a:p>
            <a:pPr algn="l" marL="738737" indent="-369369" lvl="1">
              <a:lnSpc>
                <a:spcPts val="7117"/>
              </a:lnSpc>
              <a:buFont typeface="Arial"/>
              <a:buChar char="•"/>
            </a:pPr>
            <a:r>
              <a:rPr lang="en-US" sz="3421">
                <a:solidFill>
                  <a:srgbClr val="FFFFFF"/>
                </a:solidFill>
                <a:latin typeface="Canva Sans"/>
              </a:rPr>
              <a:t>Pooling Layers</a:t>
            </a:r>
          </a:p>
          <a:p>
            <a:pPr algn="l" marL="738737" indent="-369369" lvl="1">
              <a:lnSpc>
                <a:spcPts val="7117"/>
              </a:lnSpc>
              <a:buFont typeface="Arial"/>
              <a:buChar char="•"/>
            </a:pPr>
            <a:r>
              <a:rPr lang="en-US" sz="3421">
                <a:solidFill>
                  <a:srgbClr val="FFFFFF"/>
                </a:solidFill>
                <a:latin typeface="Canva Sans"/>
              </a:rPr>
              <a:t>Fully Connected Layers</a:t>
            </a:r>
          </a:p>
          <a:p>
            <a:pPr algn="l" marL="738737" indent="-369369" lvl="1">
              <a:lnSpc>
                <a:spcPts val="7117"/>
              </a:lnSpc>
              <a:buFont typeface="Arial"/>
              <a:buChar char="•"/>
            </a:pPr>
            <a:r>
              <a:rPr lang="en-US" sz="3421">
                <a:solidFill>
                  <a:srgbClr val="FFFFFF"/>
                </a:solidFill>
                <a:latin typeface="Canva Sans"/>
              </a:rPr>
              <a:t>Activation Functions</a:t>
            </a:r>
          </a:p>
        </p:txBody>
      </p:sp>
      <p:sp>
        <p:nvSpPr>
          <p:cNvPr name="TextBox 6" id="6"/>
          <p:cNvSpPr txBox="true"/>
          <p:nvPr/>
        </p:nvSpPr>
        <p:spPr>
          <a:xfrm rot="0">
            <a:off x="11698144" y="2329118"/>
            <a:ext cx="6063258" cy="721020"/>
          </a:xfrm>
          <a:prstGeom prst="rect">
            <a:avLst/>
          </a:prstGeom>
        </p:spPr>
        <p:txBody>
          <a:bodyPr anchor="t" rtlCol="false" tIns="0" lIns="0" bIns="0" rIns="0">
            <a:spAutoFit/>
          </a:bodyPr>
          <a:lstStyle/>
          <a:p>
            <a:pPr algn="ctr">
              <a:lnSpc>
                <a:spcPts val="5933"/>
              </a:lnSpc>
            </a:pPr>
            <a:r>
              <a:rPr lang="en-US" sz="4238">
                <a:solidFill>
                  <a:srgbClr val="FFFFFF"/>
                </a:solidFill>
                <a:latin typeface="Canva Sans"/>
              </a:rPr>
              <a:t>WORKING MECHANISM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0">
            <a:off x="195103" y="1028700"/>
            <a:ext cx="17897793" cy="7914082"/>
          </a:xfrm>
          <a:custGeom>
            <a:avLst/>
            <a:gdLst/>
            <a:ahLst/>
            <a:cxnLst/>
            <a:rect r="r" b="b" t="t" l="l"/>
            <a:pathLst>
              <a:path h="7914082" w="17897793">
                <a:moveTo>
                  <a:pt x="0" y="0"/>
                </a:moveTo>
                <a:lnTo>
                  <a:pt x="17897794" y="0"/>
                </a:lnTo>
                <a:lnTo>
                  <a:pt x="17897794" y="7914082"/>
                </a:lnTo>
                <a:lnTo>
                  <a:pt x="0" y="7914082"/>
                </a:lnTo>
                <a:lnTo>
                  <a:pt x="0" y="0"/>
                </a:lnTo>
                <a:close/>
              </a:path>
            </a:pathLst>
          </a:custGeom>
          <a:blipFill>
            <a:blip r:embed="rId2"/>
            <a:stretch>
              <a:fillRect l="0" t="-2483" r="-1666" b="-262"/>
            </a:stretch>
          </a:blipFill>
        </p:spPr>
      </p:sp>
    </p:spTree>
  </p:cSld>
  <p:clrMapOvr>
    <a:masterClrMapping/>
  </p:clrMapOvr>
</p:sld>
</file>

<file path=ppt/slides/slide14.xml><?xml version="1.0" encoding="utf-8"?>
<p:sld xmlns:p="http://schemas.openxmlformats.org/presentationml/2006/main" xmlns:a="http://schemas.openxmlformats.org/drawingml/2006/main">
  <p:cSld>
    <p:bg>
      <p:bgPr>
        <a:solidFill>
          <a:srgbClr val="1E2C25"/>
        </a:solidFill>
      </p:bgPr>
    </p:bg>
    <p:spTree>
      <p:nvGrpSpPr>
        <p:cNvPr id="1" name=""/>
        <p:cNvGrpSpPr/>
        <p:nvPr/>
      </p:nvGrpSpPr>
      <p:grpSpPr>
        <a:xfrm>
          <a:off x="0" y="0"/>
          <a:ext cx="0" cy="0"/>
          <a:chOff x="0" y="0"/>
          <a:chExt cx="0" cy="0"/>
        </a:xfrm>
      </p:grpSpPr>
      <p:sp>
        <p:nvSpPr>
          <p:cNvPr name="TextBox 2" id="2"/>
          <p:cNvSpPr txBox="true"/>
          <p:nvPr/>
        </p:nvSpPr>
        <p:spPr>
          <a:xfrm rot="0">
            <a:off x="6456015" y="224679"/>
            <a:ext cx="5375970" cy="1451770"/>
          </a:xfrm>
          <a:prstGeom prst="rect">
            <a:avLst/>
          </a:prstGeom>
        </p:spPr>
        <p:txBody>
          <a:bodyPr anchor="t" rtlCol="false" tIns="0" lIns="0" bIns="0" rIns="0">
            <a:spAutoFit/>
          </a:bodyPr>
          <a:lstStyle/>
          <a:p>
            <a:pPr algn="ctr">
              <a:lnSpc>
                <a:spcPts val="11856"/>
              </a:lnSpc>
            </a:pPr>
            <a:r>
              <a:rPr lang="en-US" sz="8468">
                <a:solidFill>
                  <a:srgbClr val="FFFFFF"/>
                </a:solidFill>
                <a:latin typeface="Canva Sans"/>
              </a:rPr>
              <a:t>METHODS</a:t>
            </a:r>
          </a:p>
        </p:txBody>
      </p:sp>
      <p:sp>
        <p:nvSpPr>
          <p:cNvPr name="TextBox 3" id="3"/>
          <p:cNvSpPr txBox="true"/>
          <p:nvPr/>
        </p:nvSpPr>
        <p:spPr>
          <a:xfrm rot="0">
            <a:off x="1869380" y="1790607"/>
            <a:ext cx="11324730" cy="4908550"/>
          </a:xfrm>
          <a:prstGeom prst="rect">
            <a:avLst/>
          </a:prstGeom>
        </p:spPr>
        <p:txBody>
          <a:bodyPr anchor="t" rtlCol="false" tIns="0" lIns="0" bIns="0" rIns="0">
            <a:spAutoFit/>
          </a:bodyPr>
          <a:lstStyle/>
          <a:p>
            <a:pPr algn="l" marL="1511299" indent="-755650" lvl="1">
              <a:lnSpc>
                <a:spcPts val="9799"/>
              </a:lnSpc>
              <a:buFont typeface="Arial"/>
              <a:buChar char="•"/>
            </a:pPr>
            <a:r>
              <a:rPr lang="en-US" sz="6999">
                <a:solidFill>
                  <a:srgbClr val="FFFFFF"/>
                </a:solidFill>
                <a:latin typeface="Canva Sans Bold"/>
              </a:rPr>
              <a:t>TEACHABLE MACHINE</a:t>
            </a:r>
          </a:p>
          <a:p>
            <a:pPr algn="l">
              <a:lnSpc>
                <a:spcPts val="9799"/>
              </a:lnSpc>
            </a:pPr>
          </a:p>
          <a:p>
            <a:pPr algn="l">
              <a:lnSpc>
                <a:spcPts val="9799"/>
              </a:lnSpc>
            </a:pPr>
          </a:p>
          <a:p>
            <a:pPr algn="l" marL="1511299" indent="-755650" lvl="1">
              <a:lnSpc>
                <a:spcPts val="9799"/>
              </a:lnSpc>
              <a:buFont typeface="Arial"/>
              <a:buChar char="•"/>
            </a:pPr>
            <a:r>
              <a:rPr lang="en-US" sz="6999">
                <a:solidFill>
                  <a:srgbClr val="FFFFFF"/>
                </a:solidFill>
                <a:latin typeface="Canva Sans Bold"/>
              </a:rPr>
              <a:t>GOOGLE COLAB</a:t>
            </a:r>
          </a:p>
        </p:txBody>
      </p:sp>
      <p:sp>
        <p:nvSpPr>
          <p:cNvPr name="TextBox 4" id="4"/>
          <p:cNvSpPr txBox="true"/>
          <p:nvPr/>
        </p:nvSpPr>
        <p:spPr>
          <a:xfrm rot="0">
            <a:off x="3932634" y="6876117"/>
            <a:ext cx="4874716" cy="2198370"/>
          </a:xfrm>
          <a:prstGeom prst="rect">
            <a:avLst/>
          </a:prstGeom>
        </p:spPr>
        <p:txBody>
          <a:bodyPr anchor="t" rtlCol="false" tIns="0" lIns="0" bIns="0" rIns="0">
            <a:spAutoFit/>
          </a:bodyPr>
          <a:lstStyle/>
          <a:p>
            <a:pPr algn="l" marL="906780" indent="-453390" lvl="1">
              <a:lnSpc>
                <a:spcPts val="5880"/>
              </a:lnSpc>
              <a:buFont typeface="Arial"/>
              <a:buChar char="•"/>
            </a:pPr>
            <a:r>
              <a:rPr lang="en-US" sz="4200">
                <a:solidFill>
                  <a:srgbClr val="FFFFFF"/>
                </a:solidFill>
                <a:latin typeface="Canva Sans"/>
              </a:rPr>
              <a:t>TensorFlow API</a:t>
            </a:r>
          </a:p>
          <a:p>
            <a:pPr algn="l" marL="906780" indent="-453390" lvl="1">
              <a:lnSpc>
                <a:spcPts val="5880"/>
              </a:lnSpc>
              <a:buFont typeface="Arial"/>
              <a:buChar char="•"/>
            </a:pPr>
            <a:r>
              <a:rPr lang="en-US" sz="4200">
                <a:solidFill>
                  <a:srgbClr val="FFFFFF"/>
                </a:solidFill>
                <a:latin typeface="Canva Sans"/>
              </a:rPr>
              <a:t>Keras API</a:t>
            </a:r>
          </a:p>
          <a:p>
            <a:pPr algn="l">
              <a:lnSpc>
                <a:spcPts val="5880"/>
              </a:lnSpc>
            </a:pPr>
          </a:p>
        </p:txBody>
      </p:sp>
      <p:sp>
        <p:nvSpPr>
          <p:cNvPr name="TextBox 5" id="5"/>
          <p:cNvSpPr txBox="true"/>
          <p:nvPr/>
        </p:nvSpPr>
        <p:spPr>
          <a:xfrm rot="0">
            <a:off x="3932634" y="3043662"/>
            <a:ext cx="8216801" cy="2198370"/>
          </a:xfrm>
          <a:prstGeom prst="rect">
            <a:avLst/>
          </a:prstGeom>
        </p:spPr>
        <p:txBody>
          <a:bodyPr anchor="t" rtlCol="false" tIns="0" lIns="0" bIns="0" rIns="0">
            <a:spAutoFit/>
          </a:bodyPr>
          <a:lstStyle/>
          <a:p>
            <a:pPr algn="l" marL="906780" indent="-453390" lvl="1">
              <a:lnSpc>
                <a:spcPts val="5880"/>
              </a:lnSpc>
              <a:buFont typeface="Arial"/>
              <a:buChar char="•"/>
            </a:pPr>
            <a:r>
              <a:rPr lang="en-US" sz="4200">
                <a:solidFill>
                  <a:srgbClr val="FFFFFF"/>
                </a:solidFill>
                <a:latin typeface="Canva Sans"/>
              </a:rPr>
              <a:t>TensorFlow API</a:t>
            </a:r>
          </a:p>
          <a:p>
            <a:pPr algn="l" marL="906780" indent="-453390" lvl="1">
              <a:lnSpc>
                <a:spcPts val="5880"/>
              </a:lnSpc>
              <a:buFont typeface="Arial"/>
              <a:buChar char="•"/>
            </a:pPr>
            <a:r>
              <a:rPr lang="en-US" sz="4200">
                <a:solidFill>
                  <a:srgbClr val="FFFFFF"/>
                </a:solidFill>
                <a:latin typeface="Canva Sans"/>
              </a:rPr>
              <a:t>MobileNet</a:t>
            </a:r>
          </a:p>
          <a:p>
            <a:pPr algn="l" marL="906780" indent="-453390" lvl="1">
              <a:lnSpc>
                <a:spcPts val="5880"/>
              </a:lnSpc>
              <a:buFont typeface="Arial"/>
              <a:buChar char="•"/>
            </a:pPr>
            <a:r>
              <a:rPr lang="en-US" sz="4200">
                <a:solidFill>
                  <a:srgbClr val="FFFFFF"/>
                </a:solidFill>
                <a:latin typeface="Canva Sans"/>
              </a:rPr>
              <a:t>REST API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0">
            <a:off x="2185986" y="1717302"/>
            <a:ext cx="5849484" cy="8569698"/>
          </a:xfrm>
          <a:custGeom>
            <a:avLst/>
            <a:gdLst/>
            <a:ahLst/>
            <a:cxnLst/>
            <a:rect r="r" b="b" t="t" l="l"/>
            <a:pathLst>
              <a:path h="8569698" w="5849484">
                <a:moveTo>
                  <a:pt x="0" y="0"/>
                </a:moveTo>
                <a:lnTo>
                  <a:pt x="5849483" y="0"/>
                </a:lnTo>
                <a:lnTo>
                  <a:pt x="5849483" y="8569698"/>
                </a:lnTo>
                <a:lnTo>
                  <a:pt x="0" y="8569698"/>
                </a:lnTo>
                <a:lnTo>
                  <a:pt x="0" y="0"/>
                </a:lnTo>
                <a:close/>
              </a:path>
            </a:pathLst>
          </a:custGeom>
          <a:blipFill>
            <a:blip r:embed="rId2"/>
            <a:stretch>
              <a:fillRect l="0" t="0" r="0" b="0"/>
            </a:stretch>
          </a:blipFill>
        </p:spPr>
      </p:sp>
      <p:sp>
        <p:nvSpPr>
          <p:cNvPr name="Freeform 3" id="3"/>
          <p:cNvSpPr/>
          <p:nvPr/>
        </p:nvSpPr>
        <p:spPr>
          <a:xfrm flipH="false" flipV="false" rot="0">
            <a:off x="11444317" y="1717302"/>
            <a:ext cx="5076726" cy="8560753"/>
          </a:xfrm>
          <a:custGeom>
            <a:avLst/>
            <a:gdLst/>
            <a:ahLst/>
            <a:cxnLst/>
            <a:rect r="r" b="b" t="t" l="l"/>
            <a:pathLst>
              <a:path h="8560753" w="5076726">
                <a:moveTo>
                  <a:pt x="0" y="0"/>
                </a:moveTo>
                <a:lnTo>
                  <a:pt x="5076725" y="0"/>
                </a:lnTo>
                <a:lnTo>
                  <a:pt x="5076725" y="8560753"/>
                </a:lnTo>
                <a:lnTo>
                  <a:pt x="0" y="8560753"/>
                </a:lnTo>
                <a:lnTo>
                  <a:pt x="0" y="0"/>
                </a:lnTo>
                <a:close/>
              </a:path>
            </a:pathLst>
          </a:custGeom>
          <a:blipFill>
            <a:blip r:embed="rId3"/>
            <a:stretch>
              <a:fillRect l="0" t="0" r="0" b="0"/>
            </a:stretch>
          </a:blipFill>
        </p:spPr>
      </p:sp>
      <p:sp>
        <p:nvSpPr>
          <p:cNvPr name="TextBox 4" id="4"/>
          <p:cNvSpPr txBox="true"/>
          <p:nvPr/>
        </p:nvSpPr>
        <p:spPr>
          <a:xfrm rot="0">
            <a:off x="1631702" y="64453"/>
            <a:ext cx="14081622" cy="1661794"/>
          </a:xfrm>
          <a:prstGeom prst="rect">
            <a:avLst/>
          </a:prstGeom>
        </p:spPr>
        <p:txBody>
          <a:bodyPr anchor="t" rtlCol="false" tIns="0" lIns="0" bIns="0" rIns="0">
            <a:spAutoFit/>
          </a:bodyPr>
          <a:lstStyle/>
          <a:p>
            <a:pPr algn="ctr">
              <a:lnSpc>
                <a:spcPts val="12880"/>
              </a:lnSpc>
            </a:pPr>
            <a:r>
              <a:rPr lang="en-US" sz="9200">
                <a:solidFill>
                  <a:srgbClr val="FFFFFF"/>
                </a:solidFill>
                <a:latin typeface="Maharlika"/>
              </a:rPr>
              <a:t>SNAPSHOTS AND DEMO</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1E2C25"/>
        </a:solidFill>
      </p:bgPr>
    </p:bg>
    <p:spTree>
      <p:nvGrpSpPr>
        <p:cNvPr id="1" name=""/>
        <p:cNvGrpSpPr/>
        <p:nvPr/>
      </p:nvGrpSpPr>
      <p:grpSpPr>
        <a:xfrm>
          <a:off x="0" y="0"/>
          <a:ext cx="0" cy="0"/>
          <a:chOff x="0" y="0"/>
          <a:chExt cx="0" cy="0"/>
        </a:xfrm>
      </p:grpSpPr>
      <p:sp>
        <p:nvSpPr>
          <p:cNvPr name="AutoShape 2" id="2"/>
          <p:cNvSpPr/>
          <p:nvPr/>
        </p:nvSpPr>
        <p:spPr>
          <a:xfrm rot="0">
            <a:off x="-429134" y="-412832"/>
            <a:ext cx="19051181" cy="2112103"/>
          </a:xfrm>
          <a:prstGeom prst="rect">
            <a:avLst/>
          </a:prstGeom>
          <a:solidFill>
            <a:srgbClr val="2A443F"/>
          </a:solidFill>
        </p:spPr>
      </p:sp>
      <p:sp>
        <p:nvSpPr>
          <p:cNvPr name="AutoShape 3" id="3"/>
          <p:cNvSpPr/>
          <p:nvPr/>
        </p:nvSpPr>
        <p:spPr>
          <a:xfrm rot="0">
            <a:off x="-383472" y="5859369"/>
            <a:ext cx="19054944" cy="1489020"/>
          </a:xfrm>
          <a:prstGeom prst="rect">
            <a:avLst/>
          </a:prstGeom>
          <a:solidFill>
            <a:srgbClr val="2A443F"/>
          </a:solidFill>
        </p:spPr>
      </p:sp>
      <p:sp>
        <p:nvSpPr>
          <p:cNvPr name="AutoShape 4" id="4"/>
          <p:cNvSpPr/>
          <p:nvPr/>
        </p:nvSpPr>
        <p:spPr>
          <a:xfrm rot="0">
            <a:off x="-171716" y="2767141"/>
            <a:ext cx="19054944" cy="1489020"/>
          </a:xfrm>
          <a:prstGeom prst="rect">
            <a:avLst/>
          </a:prstGeom>
          <a:solidFill>
            <a:srgbClr val="2A443F"/>
          </a:solidFill>
        </p:spPr>
      </p:sp>
      <p:sp>
        <p:nvSpPr>
          <p:cNvPr name="TextBox 5" id="5"/>
          <p:cNvSpPr txBox="true"/>
          <p:nvPr/>
        </p:nvSpPr>
        <p:spPr>
          <a:xfrm rot="0">
            <a:off x="3724276" y="3133826"/>
            <a:ext cx="1632063" cy="679450"/>
          </a:xfrm>
          <a:prstGeom prst="rect">
            <a:avLst/>
          </a:prstGeom>
        </p:spPr>
        <p:txBody>
          <a:bodyPr anchor="t" rtlCol="false" tIns="0" lIns="0" bIns="0" rIns="0">
            <a:spAutoFit/>
          </a:bodyPr>
          <a:lstStyle/>
          <a:p>
            <a:pPr algn="l">
              <a:lnSpc>
                <a:spcPts val="5599"/>
              </a:lnSpc>
              <a:spcBef>
                <a:spcPct val="0"/>
              </a:spcBef>
            </a:pPr>
            <a:r>
              <a:rPr lang="en-US" sz="3999">
                <a:solidFill>
                  <a:srgbClr val="FFFFFF"/>
                </a:solidFill>
                <a:latin typeface="Canva Sans Medium"/>
              </a:rPr>
              <a:t>TULSI</a:t>
            </a:r>
          </a:p>
        </p:txBody>
      </p:sp>
      <p:sp>
        <p:nvSpPr>
          <p:cNvPr name="TextBox 6" id="6"/>
          <p:cNvSpPr txBox="true"/>
          <p:nvPr/>
        </p:nvSpPr>
        <p:spPr>
          <a:xfrm rot="0">
            <a:off x="3441080" y="4761200"/>
            <a:ext cx="2660763" cy="563880"/>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Canva Sans Medium"/>
              </a:rPr>
              <a:t>ALOEVERA</a:t>
            </a:r>
          </a:p>
        </p:txBody>
      </p:sp>
      <p:sp>
        <p:nvSpPr>
          <p:cNvPr name="TextBox 7" id="7"/>
          <p:cNvSpPr txBox="true"/>
          <p:nvPr/>
        </p:nvSpPr>
        <p:spPr>
          <a:xfrm rot="0">
            <a:off x="7206638" y="6281301"/>
            <a:ext cx="1637473" cy="563880"/>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Canva Sans Medium"/>
              </a:rPr>
              <a:t>AJWAN</a:t>
            </a:r>
          </a:p>
        </p:txBody>
      </p:sp>
      <p:sp>
        <p:nvSpPr>
          <p:cNvPr name="TextBox 8" id="8"/>
          <p:cNvSpPr txBox="true"/>
          <p:nvPr/>
        </p:nvSpPr>
        <p:spPr>
          <a:xfrm rot="0">
            <a:off x="3665025" y="9270431"/>
            <a:ext cx="1226752" cy="563880"/>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Canva Sans Medium"/>
              </a:rPr>
              <a:t>ARKA</a:t>
            </a:r>
          </a:p>
        </p:txBody>
      </p:sp>
      <p:sp>
        <p:nvSpPr>
          <p:cNvPr name="TextBox 9" id="9"/>
          <p:cNvSpPr txBox="true"/>
          <p:nvPr/>
        </p:nvSpPr>
        <p:spPr>
          <a:xfrm rot="0">
            <a:off x="3724276" y="1860561"/>
            <a:ext cx="2094371" cy="679450"/>
          </a:xfrm>
          <a:prstGeom prst="rect">
            <a:avLst/>
          </a:prstGeom>
        </p:spPr>
        <p:txBody>
          <a:bodyPr anchor="t" rtlCol="false" tIns="0" lIns="0" bIns="0" rIns="0">
            <a:spAutoFit/>
          </a:bodyPr>
          <a:lstStyle/>
          <a:p>
            <a:pPr algn="l">
              <a:lnSpc>
                <a:spcPts val="5599"/>
              </a:lnSpc>
              <a:spcBef>
                <a:spcPct val="0"/>
              </a:spcBef>
            </a:pPr>
            <a:r>
              <a:rPr lang="en-US" sz="3999">
                <a:solidFill>
                  <a:srgbClr val="FFFFFF"/>
                </a:solidFill>
                <a:latin typeface="Canva Sans Medium"/>
              </a:rPr>
              <a:t>INPUT</a:t>
            </a:r>
          </a:p>
        </p:txBody>
      </p:sp>
      <p:sp>
        <p:nvSpPr>
          <p:cNvPr name="TextBox 10" id="10"/>
          <p:cNvSpPr txBox="true"/>
          <p:nvPr/>
        </p:nvSpPr>
        <p:spPr>
          <a:xfrm rot="0">
            <a:off x="6906750" y="1632596"/>
            <a:ext cx="2237250" cy="1144905"/>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Canva Sans Medium"/>
              </a:rPr>
              <a:t>EXPECTED RESULT</a:t>
            </a:r>
          </a:p>
        </p:txBody>
      </p:sp>
      <p:sp>
        <p:nvSpPr>
          <p:cNvPr name="TextBox 11" id="11"/>
          <p:cNvSpPr txBox="true"/>
          <p:nvPr/>
        </p:nvSpPr>
        <p:spPr>
          <a:xfrm rot="0">
            <a:off x="9759782" y="1678667"/>
            <a:ext cx="2094371" cy="1144905"/>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Canva Sans Medium"/>
              </a:rPr>
              <a:t>ACTUAL RESULT</a:t>
            </a:r>
          </a:p>
        </p:txBody>
      </p:sp>
      <p:sp>
        <p:nvSpPr>
          <p:cNvPr name="TextBox 12" id="12"/>
          <p:cNvSpPr txBox="true"/>
          <p:nvPr/>
        </p:nvSpPr>
        <p:spPr>
          <a:xfrm rot="0">
            <a:off x="12424443" y="1923109"/>
            <a:ext cx="2351546" cy="563880"/>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Canva Sans Medium"/>
              </a:rPr>
              <a:t>PASS/FAIL</a:t>
            </a:r>
          </a:p>
        </p:txBody>
      </p:sp>
      <p:sp>
        <p:nvSpPr>
          <p:cNvPr name="TextBox 13" id="13"/>
          <p:cNvSpPr txBox="true"/>
          <p:nvPr/>
        </p:nvSpPr>
        <p:spPr>
          <a:xfrm rot="0">
            <a:off x="15385155" y="1612711"/>
            <a:ext cx="2094371" cy="1144905"/>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Canva Sans Medium"/>
              </a:rPr>
              <a:t>REASON FOR FAIL</a:t>
            </a:r>
          </a:p>
        </p:txBody>
      </p:sp>
      <p:sp>
        <p:nvSpPr>
          <p:cNvPr name="TextBox 14" id="14"/>
          <p:cNvSpPr txBox="true"/>
          <p:nvPr/>
        </p:nvSpPr>
        <p:spPr>
          <a:xfrm rot="0">
            <a:off x="2665803" y="65216"/>
            <a:ext cx="12956394"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a:rPr>
              <a:t>TEST CASES-RESULT</a:t>
            </a:r>
          </a:p>
        </p:txBody>
      </p:sp>
      <p:sp>
        <p:nvSpPr>
          <p:cNvPr name="TextBox 15" id="15"/>
          <p:cNvSpPr txBox="true"/>
          <p:nvPr/>
        </p:nvSpPr>
        <p:spPr>
          <a:xfrm rot="0">
            <a:off x="758842" y="1845901"/>
            <a:ext cx="1604169" cy="703669"/>
          </a:xfrm>
          <a:prstGeom prst="rect">
            <a:avLst/>
          </a:prstGeom>
        </p:spPr>
        <p:txBody>
          <a:bodyPr anchor="t" rtlCol="false" tIns="0" lIns="0" bIns="0" rIns="0">
            <a:spAutoFit/>
          </a:bodyPr>
          <a:lstStyle/>
          <a:p>
            <a:pPr algn="ctr">
              <a:lnSpc>
                <a:spcPts val="5840"/>
              </a:lnSpc>
            </a:pPr>
            <a:r>
              <a:rPr lang="en-US" sz="4171">
                <a:solidFill>
                  <a:srgbClr val="FFFFFF"/>
                </a:solidFill>
                <a:latin typeface="Canva Sans Bold"/>
              </a:rPr>
              <a:t>SL.NO</a:t>
            </a:r>
          </a:p>
        </p:txBody>
      </p:sp>
      <p:sp>
        <p:nvSpPr>
          <p:cNvPr name="TextBox 16" id="16"/>
          <p:cNvSpPr txBox="true"/>
          <p:nvPr/>
        </p:nvSpPr>
        <p:spPr>
          <a:xfrm rot="0">
            <a:off x="1389476" y="2941000"/>
            <a:ext cx="342900" cy="869972"/>
          </a:xfrm>
          <a:prstGeom prst="rect">
            <a:avLst/>
          </a:prstGeom>
        </p:spPr>
        <p:txBody>
          <a:bodyPr anchor="t" rtlCol="false" tIns="0" lIns="0" bIns="0" rIns="0">
            <a:spAutoFit/>
          </a:bodyPr>
          <a:lstStyle/>
          <a:p>
            <a:pPr algn="ctr">
              <a:lnSpc>
                <a:spcPts val="7173"/>
              </a:lnSpc>
            </a:pPr>
            <a:r>
              <a:rPr lang="en-US" sz="5124">
                <a:solidFill>
                  <a:srgbClr val="FFFFFF"/>
                </a:solidFill>
                <a:latin typeface="Canva Sans Bold"/>
              </a:rPr>
              <a:t>1</a:t>
            </a:r>
          </a:p>
        </p:txBody>
      </p:sp>
      <p:sp>
        <p:nvSpPr>
          <p:cNvPr name="TextBox 17" id="17"/>
          <p:cNvSpPr txBox="true"/>
          <p:nvPr/>
        </p:nvSpPr>
        <p:spPr>
          <a:xfrm rot="0">
            <a:off x="1355841" y="4450676"/>
            <a:ext cx="410170" cy="1005270"/>
          </a:xfrm>
          <a:prstGeom prst="rect">
            <a:avLst/>
          </a:prstGeom>
        </p:spPr>
        <p:txBody>
          <a:bodyPr anchor="t" rtlCol="false" tIns="0" lIns="0" bIns="0" rIns="0">
            <a:spAutoFit/>
          </a:bodyPr>
          <a:lstStyle/>
          <a:p>
            <a:pPr algn="ctr">
              <a:lnSpc>
                <a:spcPts val="8116"/>
              </a:lnSpc>
            </a:pPr>
            <a:r>
              <a:rPr lang="en-US" sz="5797">
                <a:solidFill>
                  <a:srgbClr val="FFFFFF"/>
                </a:solidFill>
                <a:latin typeface="Canva Sans Bold"/>
              </a:rPr>
              <a:t>2</a:t>
            </a:r>
          </a:p>
        </p:txBody>
      </p:sp>
      <p:sp>
        <p:nvSpPr>
          <p:cNvPr name="TextBox 18" id="18"/>
          <p:cNvSpPr txBox="true"/>
          <p:nvPr/>
        </p:nvSpPr>
        <p:spPr>
          <a:xfrm rot="0">
            <a:off x="1341603" y="5853918"/>
            <a:ext cx="438646" cy="994512"/>
          </a:xfrm>
          <a:prstGeom prst="rect">
            <a:avLst/>
          </a:prstGeom>
        </p:spPr>
        <p:txBody>
          <a:bodyPr anchor="t" rtlCol="false" tIns="0" lIns="0" bIns="0" rIns="0">
            <a:spAutoFit/>
          </a:bodyPr>
          <a:lstStyle/>
          <a:p>
            <a:pPr algn="ctr">
              <a:lnSpc>
                <a:spcPts val="8184"/>
              </a:lnSpc>
            </a:pPr>
            <a:r>
              <a:rPr lang="en-US" sz="5845">
                <a:solidFill>
                  <a:srgbClr val="FFFFFF"/>
                </a:solidFill>
                <a:latin typeface="Canva Sans Bold"/>
              </a:rPr>
              <a:t>3</a:t>
            </a:r>
          </a:p>
        </p:txBody>
      </p:sp>
      <p:sp>
        <p:nvSpPr>
          <p:cNvPr name="TextBox 19" id="19"/>
          <p:cNvSpPr txBox="true"/>
          <p:nvPr/>
        </p:nvSpPr>
        <p:spPr>
          <a:xfrm rot="0">
            <a:off x="1332359" y="7455931"/>
            <a:ext cx="400050" cy="862011"/>
          </a:xfrm>
          <a:prstGeom prst="rect">
            <a:avLst/>
          </a:prstGeom>
        </p:spPr>
        <p:txBody>
          <a:bodyPr anchor="t" rtlCol="false" tIns="0" lIns="0" bIns="0" rIns="0">
            <a:spAutoFit/>
          </a:bodyPr>
          <a:lstStyle/>
          <a:p>
            <a:pPr algn="ctr">
              <a:lnSpc>
                <a:spcPts val="7087"/>
              </a:lnSpc>
            </a:pPr>
            <a:r>
              <a:rPr lang="en-US" sz="5062">
                <a:solidFill>
                  <a:srgbClr val="FFFFFF"/>
                </a:solidFill>
                <a:latin typeface="Canva Sans Bold"/>
              </a:rPr>
              <a:t>4</a:t>
            </a:r>
          </a:p>
        </p:txBody>
      </p:sp>
      <p:sp>
        <p:nvSpPr>
          <p:cNvPr name="TextBox 20" id="20"/>
          <p:cNvSpPr txBox="true"/>
          <p:nvPr/>
        </p:nvSpPr>
        <p:spPr>
          <a:xfrm rot="0">
            <a:off x="1312588" y="8905849"/>
            <a:ext cx="419795" cy="927236"/>
          </a:xfrm>
          <a:prstGeom prst="rect">
            <a:avLst/>
          </a:prstGeom>
        </p:spPr>
        <p:txBody>
          <a:bodyPr anchor="t" rtlCol="false" tIns="0" lIns="0" bIns="0" rIns="0">
            <a:spAutoFit/>
          </a:bodyPr>
          <a:lstStyle/>
          <a:p>
            <a:pPr algn="ctr">
              <a:lnSpc>
                <a:spcPts val="7692"/>
              </a:lnSpc>
            </a:pPr>
            <a:r>
              <a:rPr lang="en-US" sz="5494">
                <a:solidFill>
                  <a:srgbClr val="FFFFFF"/>
                </a:solidFill>
                <a:latin typeface="Canva Sans Bold"/>
              </a:rPr>
              <a:t>5</a:t>
            </a:r>
          </a:p>
        </p:txBody>
      </p:sp>
      <p:sp>
        <p:nvSpPr>
          <p:cNvPr name="TextBox 21" id="21"/>
          <p:cNvSpPr txBox="true"/>
          <p:nvPr/>
        </p:nvSpPr>
        <p:spPr>
          <a:xfrm rot="0">
            <a:off x="7019187" y="3132624"/>
            <a:ext cx="1201638" cy="1144905"/>
          </a:xfrm>
          <a:prstGeom prst="rect">
            <a:avLst/>
          </a:prstGeom>
        </p:spPr>
        <p:txBody>
          <a:bodyPr anchor="t" rtlCol="false" tIns="0" lIns="0" bIns="0" rIns="0">
            <a:spAutoFit/>
          </a:bodyPr>
          <a:lstStyle/>
          <a:p>
            <a:pPr algn="ctr">
              <a:lnSpc>
                <a:spcPts val="4620"/>
              </a:lnSpc>
            </a:pPr>
            <a:r>
              <a:rPr lang="en-US" sz="3300">
                <a:solidFill>
                  <a:srgbClr val="FFFFFF"/>
                </a:solidFill>
                <a:latin typeface="Canva Sans Bold"/>
              </a:rPr>
              <a:t>TULSI</a:t>
            </a:r>
          </a:p>
          <a:p>
            <a:pPr algn="ctr">
              <a:lnSpc>
                <a:spcPts val="4620"/>
              </a:lnSpc>
            </a:pPr>
          </a:p>
        </p:txBody>
      </p:sp>
      <p:sp>
        <p:nvSpPr>
          <p:cNvPr name="TextBox 22" id="22"/>
          <p:cNvSpPr txBox="true"/>
          <p:nvPr/>
        </p:nvSpPr>
        <p:spPr>
          <a:xfrm rot="0">
            <a:off x="6694993" y="4761200"/>
            <a:ext cx="2660763" cy="563880"/>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Canva Sans Medium"/>
              </a:rPr>
              <a:t>ALOEVERA</a:t>
            </a:r>
          </a:p>
        </p:txBody>
      </p:sp>
      <p:sp>
        <p:nvSpPr>
          <p:cNvPr name="TextBox 23" id="23"/>
          <p:cNvSpPr txBox="true"/>
          <p:nvPr/>
        </p:nvSpPr>
        <p:spPr>
          <a:xfrm rot="0">
            <a:off x="3665025" y="6312454"/>
            <a:ext cx="1637473" cy="563880"/>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Canva Sans Medium"/>
              </a:rPr>
              <a:t>AJWAN</a:t>
            </a:r>
          </a:p>
        </p:txBody>
      </p:sp>
      <p:sp>
        <p:nvSpPr>
          <p:cNvPr name="TextBox 24" id="24"/>
          <p:cNvSpPr txBox="true"/>
          <p:nvPr/>
        </p:nvSpPr>
        <p:spPr>
          <a:xfrm rot="0">
            <a:off x="7411999" y="9351030"/>
            <a:ext cx="1226752" cy="563880"/>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Canva Sans Medium"/>
              </a:rPr>
              <a:t>ARKA</a:t>
            </a:r>
          </a:p>
        </p:txBody>
      </p:sp>
      <p:sp>
        <p:nvSpPr>
          <p:cNvPr name="TextBox 25" id="25"/>
          <p:cNvSpPr txBox="true"/>
          <p:nvPr/>
        </p:nvSpPr>
        <p:spPr>
          <a:xfrm rot="0">
            <a:off x="9887700" y="3143351"/>
            <a:ext cx="1201638" cy="1144905"/>
          </a:xfrm>
          <a:prstGeom prst="rect">
            <a:avLst/>
          </a:prstGeom>
        </p:spPr>
        <p:txBody>
          <a:bodyPr anchor="t" rtlCol="false" tIns="0" lIns="0" bIns="0" rIns="0">
            <a:spAutoFit/>
          </a:bodyPr>
          <a:lstStyle/>
          <a:p>
            <a:pPr algn="ctr">
              <a:lnSpc>
                <a:spcPts val="4620"/>
              </a:lnSpc>
            </a:pPr>
            <a:r>
              <a:rPr lang="en-US" sz="3300">
                <a:solidFill>
                  <a:srgbClr val="FFFFFF"/>
                </a:solidFill>
                <a:latin typeface="Canva Sans Bold"/>
              </a:rPr>
              <a:t>TULSI</a:t>
            </a:r>
          </a:p>
          <a:p>
            <a:pPr algn="ctr">
              <a:lnSpc>
                <a:spcPts val="4620"/>
              </a:lnSpc>
            </a:pPr>
          </a:p>
        </p:txBody>
      </p:sp>
      <p:sp>
        <p:nvSpPr>
          <p:cNvPr name="TextBox 26" id="26"/>
          <p:cNvSpPr txBox="true"/>
          <p:nvPr/>
        </p:nvSpPr>
        <p:spPr>
          <a:xfrm rot="0">
            <a:off x="9476586" y="4698787"/>
            <a:ext cx="2660763" cy="563880"/>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Canva Sans Medium"/>
              </a:rPr>
              <a:t>ALOEVERA</a:t>
            </a:r>
          </a:p>
        </p:txBody>
      </p:sp>
      <p:sp>
        <p:nvSpPr>
          <p:cNvPr name="TextBox 27" id="27"/>
          <p:cNvSpPr txBox="true"/>
          <p:nvPr/>
        </p:nvSpPr>
        <p:spPr>
          <a:xfrm rot="0">
            <a:off x="10181034" y="9351030"/>
            <a:ext cx="1226752" cy="563880"/>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Canva Sans Medium"/>
              </a:rPr>
              <a:t>ARKA</a:t>
            </a:r>
          </a:p>
        </p:txBody>
      </p:sp>
      <p:sp>
        <p:nvSpPr>
          <p:cNvPr name="TextBox 28" id="28"/>
          <p:cNvSpPr txBox="true"/>
          <p:nvPr/>
        </p:nvSpPr>
        <p:spPr>
          <a:xfrm rot="0">
            <a:off x="12977569" y="3143351"/>
            <a:ext cx="1079103" cy="563880"/>
          </a:xfrm>
          <a:prstGeom prst="rect">
            <a:avLst/>
          </a:prstGeom>
        </p:spPr>
        <p:txBody>
          <a:bodyPr anchor="t" rtlCol="false" tIns="0" lIns="0" bIns="0" rIns="0">
            <a:spAutoFit/>
          </a:bodyPr>
          <a:lstStyle/>
          <a:p>
            <a:pPr algn="ctr">
              <a:lnSpc>
                <a:spcPts val="4620"/>
              </a:lnSpc>
            </a:pPr>
            <a:r>
              <a:rPr lang="en-US" sz="3300">
                <a:solidFill>
                  <a:srgbClr val="FFFFFF"/>
                </a:solidFill>
                <a:latin typeface="Canva Sans Bold"/>
              </a:rPr>
              <a:t>PASS</a:t>
            </a:r>
          </a:p>
        </p:txBody>
      </p:sp>
      <p:sp>
        <p:nvSpPr>
          <p:cNvPr name="TextBox 29" id="29"/>
          <p:cNvSpPr txBox="true"/>
          <p:nvPr/>
        </p:nvSpPr>
        <p:spPr>
          <a:xfrm rot="0">
            <a:off x="12977569" y="9302919"/>
            <a:ext cx="1079103" cy="563880"/>
          </a:xfrm>
          <a:prstGeom prst="rect">
            <a:avLst/>
          </a:prstGeom>
        </p:spPr>
        <p:txBody>
          <a:bodyPr anchor="t" rtlCol="false" tIns="0" lIns="0" bIns="0" rIns="0">
            <a:spAutoFit/>
          </a:bodyPr>
          <a:lstStyle/>
          <a:p>
            <a:pPr algn="ctr">
              <a:lnSpc>
                <a:spcPts val="4620"/>
              </a:lnSpc>
            </a:pPr>
            <a:r>
              <a:rPr lang="en-US" sz="3300">
                <a:solidFill>
                  <a:srgbClr val="FFFFFF"/>
                </a:solidFill>
                <a:latin typeface="Canva Sans Bold"/>
              </a:rPr>
              <a:t>PASS</a:t>
            </a:r>
          </a:p>
        </p:txBody>
      </p:sp>
      <p:sp>
        <p:nvSpPr>
          <p:cNvPr name="TextBox 30" id="30"/>
          <p:cNvSpPr txBox="true"/>
          <p:nvPr/>
        </p:nvSpPr>
        <p:spPr>
          <a:xfrm rot="0">
            <a:off x="12977569" y="4579620"/>
            <a:ext cx="1079103" cy="563880"/>
          </a:xfrm>
          <a:prstGeom prst="rect">
            <a:avLst/>
          </a:prstGeom>
        </p:spPr>
        <p:txBody>
          <a:bodyPr anchor="t" rtlCol="false" tIns="0" lIns="0" bIns="0" rIns="0">
            <a:spAutoFit/>
          </a:bodyPr>
          <a:lstStyle/>
          <a:p>
            <a:pPr algn="ctr">
              <a:lnSpc>
                <a:spcPts val="4620"/>
              </a:lnSpc>
            </a:pPr>
            <a:r>
              <a:rPr lang="en-US" sz="3300">
                <a:solidFill>
                  <a:srgbClr val="FFFFFF"/>
                </a:solidFill>
                <a:latin typeface="Canva Sans Bold"/>
              </a:rPr>
              <a:t>PASS</a:t>
            </a:r>
          </a:p>
        </p:txBody>
      </p:sp>
      <p:sp>
        <p:nvSpPr>
          <p:cNvPr name="TextBox 31" id="31"/>
          <p:cNvSpPr txBox="true"/>
          <p:nvPr/>
        </p:nvSpPr>
        <p:spPr>
          <a:xfrm rot="0">
            <a:off x="13060664" y="7862739"/>
            <a:ext cx="912912" cy="563880"/>
          </a:xfrm>
          <a:prstGeom prst="rect">
            <a:avLst/>
          </a:prstGeom>
        </p:spPr>
        <p:txBody>
          <a:bodyPr anchor="t" rtlCol="false" tIns="0" lIns="0" bIns="0" rIns="0">
            <a:spAutoFit/>
          </a:bodyPr>
          <a:lstStyle/>
          <a:p>
            <a:pPr algn="ctr">
              <a:lnSpc>
                <a:spcPts val="4620"/>
              </a:lnSpc>
            </a:pPr>
            <a:r>
              <a:rPr lang="en-US" sz="3300">
                <a:solidFill>
                  <a:srgbClr val="FFFFFF"/>
                </a:solidFill>
                <a:latin typeface="Canva Sans Bold"/>
              </a:rPr>
              <a:t>FAIL</a:t>
            </a:r>
          </a:p>
        </p:txBody>
      </p:sp>
      <p:sp>
        <p:nvSpPr>
          <p:cNvPr name="TextBox 32" id="32"/>
          <p:cNvSpPr txBox="true"/>
          <p:nvPr/>
        </p:nvSpPr>
        <p:spPr>
          <a:xfrm rot="0">
            <a:off x="16177962" y="2765142"/>
            <a:ext cx="450155"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a:t>
            </a:r>
          </a:p>
        </p:txBody>
      </p:sp>
      <p:sp>
        <p:nvSpPr>
          <p:cNvPr name="TextBox 33" id="33"/>
          <p:cNvSpPr txBox="true"/>
          <p:nvPr/>
        </p:nvSpPr>
        <p:spPr>
          <a:xfrm rot="0">
            <a:off x="16207262" y="8797310"/>
            <a:ext cx="450155"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a:t>
            </a:r>
          </a:p>
        </p:txBody>
      </p:sp>
      <p:sp>
        <p:nvSpPr>
          <p:cNvPr name="TextBox 34" id="34"/>
          <p:cNvSpPr txBox="true"/>
          <p:nvPr/>
        </p:nvSpPr>
        <p:spPr>
          <a:xfrm rot="0">
            <a:off x="16207262" y="3896464"/>
            <a:ext cx="450155"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a:t>
            </a:r>
          </a:p>
        </p:txBody>
      </p:sp>
      <p:sp>
        <p:nvSpPr>
          <p:cNvPr name="AutoShape 35" id="35"/>
          <p:cNvSpPr/>
          <p:nvPr/>
        </p:nvSpPr>
        <p:spPr>
          <a:xfrm>
            <a:off x="0" y="2823572"/>
            <a:ext cx="6492240" cy="0"/>
          </a:xfrm>
          <a:prstGeom prst="line">
            <a:avLst/>
          </a:prstGeom>
          <a:ln cap="flat" w="38100">
            <a:solidFill>
              <a:srgbClr val="000000"/>
            </a:solidFill>
            <a:prstDash val="solid"/>
            <a:headEnd type="none" len="sm" w="sm"/>
            <a:tailEnd type="none" len="sm" w="sm"/>
          </a:ln>
        </p:spPr>
      </p:sp>
      <p:sp>
        <p:nvSpPr>
          <p:cNvPr name="AutoShape 36" id="36"/>
          <p:cNvSpPr/>
          <p:nvPr/>
        </p:nvSpPr>
        <p:spPr>
          <a:xfrm>
            <a:off x="6568424" y="2823572"/>
            <a:ext cx="6492240" cy="0"/>
          </a:xfrm>
          <a:prstGeom prst="line">
            <a:avLst/>
          </a:prstGeom>
          <a:ln cap="flat" w="38100">
            <a:solidFill>
              <a:srgbClr val="000000"/>
            </a:solidFill>
            <a:prstDash val="solid"/>
            <a:headEnd type="none" len="sm" w="sm"/>
            <a:tailEnd type="none" len="sm" w="sm"/>
          </a:ln>
        </p:spPr>
      </p:sp>
      <p:sp>
        <p:nvSpPr>
          <p:cNvPr name="AutoShape 37" id="37"/>
          <p:cNvSpPr/>
          <p:nvPr/>
        </p:nvSpPr>
        <p:spPr>
          <a:xfrm>
            <a:off x="12977569" y="2823572"/>
            <a:ext cx="6492240" cy="0"/>
          </a:xfrm>
          <a:prstGeom prst="line">
            <a:avLst/>
          </a:prstGeom>
          <a:ln cap="flat" w="38100">
            <a:solidFill>
              <a:srgbClr val="000000"/>
            </a:solidFill>
            <a:prstDash val="solid"/>
            <a:headEnd type="none" len="sm" w="sm"/>
            <a:tailEnd type="none" len="sm" w="sm"/>
          </a:ln>
        </p:spPr>
      </p:sp>
      <p:sp>
        <p:nvSpPr>
          <p:cNvPr name="TextBox 38" id="38"/>
          <p:cNvSpPr txBox="true"/>
          <p:nvPr/>
        </p:nvSpPr>
        <p:spPr>
          <a:xfrm rot="0">
            <a:off x="9770314" y="6335262"/>
            <a:ext cx="1637473" cy="563880"/>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Canva Sans Medium"/>
              </a:rPr>
              <a:t>AJWAN</a:t>
            </a:r>
          </a:p>
        </p:txBody>
      </p:sp>
      <p:sp>
        <p:nvSpPr>
          <p:cNvPr name="TextBox 39" id="39"/>
          <p:cNvSpPr txBox="true"/>
          <p:nvPr/>
        </p:nvSpPr>
        <p:spPr>
          <a:xfrm rot="0">
            <a:off x="13060664" y="6312454"/>
            <a:ext cx="1079103" cy="563880"/>
          </a:xfrm>
          <a:prstGeom prst="rect">
            <a:avLst/>
          </a:prstGeom>
        </p:spPr>
        <p:txBody>
          <a:bodyPr anchor="t" rtlCol="false" tIns="0" lIns="0" bIns="0" rIns="0">
            <a:spAutoFit/>
          </a:bodyPr>
          <a:lstStyle/>
          <a:p>
            <a:pPr algn="ctr">
              <a:lnSpc>
                <a:spcPts val="4620"/>
              </a:lnSpc>
            </a:pPr>
            <a:r>
              <a:rPr lang="en-US" sz="3300">
                <a:solidFill>
                  <a:srgbClr val="FFFFFF"/>
                </a:solidFill>
                <a:latin typeface="Canva Sans Bold"/>
              </a:rPr>
              <a:t>PASS</a:t>
            </a:r>
          </a:p>
        </p:txBody>
      </p:sp>
      <p:sp>
        <p:nvSpPr>
          <p:cNvPr name="TextBox 40" id="40"/>
          <p:cNvSpPr txBox="true"/>
          <p:nvPr/>
        </p:nvSpPr>
        <p:spPr>
          <a:xfrm rot="0">
            <a:off x="16177962" y="5675398"/>
            <a:ext cx="450155"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a:t>
            </a:r>
          </a:p>
        </p:txBody>
      </p:sp>
      <p:sp>
        <p:nvSpPr>
          <p:cNvPr name="TextBox 41" id="41"/>
          <p:cNvSpPr txBox="true"/>
          <p:nvPr/>
        </p:nvSpPr>
        <p:spPr>
          <a:xfrm rot="0">
            <a:off x="15215080" y="7631381"/>
            <a:ext cx="2434520" cy="1326002"/>
          </a:xfrm>
          <a:prstGeom prst="rect">
            <a:avLst/>
          </a:prstGeom>
        </p:spPr>
        <p:txBody>
          <a:bodyPr anchor="t" rtlCol="false" tIns="0" lIns="0" bIns="0" rIns="0">
            <a:spAutoFit/>
          </a:bodyPr>
          <a:lstStyle/>
          <a:p>
            <a:pPr algn="ctr">
              <a:lnSpc>
                <a:spcPts val="3563"/>
              </a:lnSpc>
            </a:pPr>
            <a:r>
              <a:rPr lang="en-US" sz="2545">
                <a:solidFill>
                  <a:srgbClr val="FFFFFF"/>
                </a:solidFill>
                <a:latin typeface="Canva Sans Bold"/>
              </a:rPr>
              <a:t>IT IS NOT AN AYURVEDIC PLANT</a:t>
            </a:r>
          </a:p>
        </p:txBody>
      </p:sp>
      <p:sp>
        <p:nvSpPr>
          <p:cNvPr name="TextBox 42" id="42"/>
          <p:cNvSpPr txBox="true"/>
          <p:nvPr/>
        </p:nvSpPr>
        <p:spPr>
          <a:xfrm rot="0">
            <a:off x="2454958" y="7938939"/>
            <a:ext cx="3646884" cy="954405"/>
          </a:xfrm>
          <a:prstGeom prst="rect">
            <a:avLst/>
          </a:prstGeom>
        </p:spPr>
        <p:txBody>
          <a:bodyPr anchor="t" rtlCol="false" tIns="0" lIns="0" bIns="0" rIns="0">
            <a:spAutoFit/>
          </a:bodyPr>
          <a:lstStyle/>
          <a:p>
            <a:pPr algn="ctr">
              <a:lnSpc>
                <a:spcPts val="3794"/>
              </a:lnSpc>
              <a:spcBef>
                <a:spcPct val="0"/>
              </a:spcBef>
            </a:pPr>
            <a:r>
              <a:rPr lang="en-US" sz="3300">
                <a:solidFill>
                  <a:srgbClr val="FFFFFF"/>
                </a:solidFill>
                <a:latin typeface="Canva Sans Bold"/>
              </a:rPr>
              <a:t>EASTER</a:t>
            </a:r>
          </a:p>
          <a:p>
            <a:pPr algn="ctr">
              <a:lnSpc>
                <a:spcPts val="3794"/>
              </a:lnSpc>
              <a:spcBef>
                <a:spcPct val="0"/>
              </a:spcBef>
            </a:pPr>
            <a:r>
              <a:rPr lang="en-US" sz="3300">
                <a:solidFill>
                  <a:srgbClr val="FFFFFF"/>
                </a:solidFill>
                <a:latin typeface="Canva Sans Bold"/>
              </a:rPr>
              <a:t> CACTUS</a:t>
            </a:r>
          </a:p>
        </p:txBody>
      </p:sp>
      <p:sp>
        <p:nvSpPr>
          <p:cNvPr name="TextBox 43" id="43"/>
          <p:cNvSpPr txBox="true"/>
          <p:nvPr/>
        </p:nvSpPr>
        <p:spPr>
          <a:xfrm rot="0">
            <a:off x="6101843" y="7967514"/>
            <a:ext cx="3646884" cy="954405"/>
          </a:xfrm>
          <a:prstGeom prst="rect">
            <a:avLst/>
          </a:prstGeom>
        </p:spPr>
        <p:txBody>
          <a:bodyPr anchor="t" rtlCol="false" tIns="0" lIns="0" bIns="0" rIns="0">
            <a:spAutoFit/>
          </a:bodyPr>
          <a:lstStyle/>
          <a:p>
            <a:pPr algn="ctr">
              <a:lnSpc>
                <a:spcPts val="3794"/>
              </a:lnSpc>
              <a:spcBef>
                <a:spcPct val="0"/>
              </a:spcBef>
            </a:pPr>
            <a:r>
              <a:rPr lang="en-US" sz="3300">
                <a:solidFill>
                  <a:srgbClr val="FFFFFF"/>
                </a:solidFill>
                <a:latin typeface="Canva Sans Bold"/>
              </a:rPr>
              <a:t>EASTER </a:t>
            </a:r>
          </a:p>
          <a:p>
            <a:pPr algn="ctr">
              <a:lnSpc>
                <a:spcPts val="3794"/>
              </a:lnSpc>
              <a:spcBef>
                <a:spcPct val="0"/>
              </a:spcBef>
            </a:pPr>
            <a:r>
              <a:rPr lang="en-US" sz="3300">
                <a:solidFill>
                  <a:srgbClr val="FFFFFF"/>
                </a:solidFill>
                <a:latin typeface="Canva Sans Bold"/>
              </a:rPr>
              <a:t>CACTUS</a:t>
            </a:r>
          </a:p>
        </p:txBody>
      </p:sp>
      <p:sp>
        <p:nvSpPr>
          <p:cNvPr name="TextBox 44" id="44"/>
          <p:cNvSpPr txBox="true"/>
          <p:nvPr/>
        </p:nvSpPr>
        <p:spPr>
          <a:xfrm rot="0">
            <a:off x="8970968" y="7967514"/>
            <a:ext cx="3646884" cy="478155"/>
          </a:xfrm>
          <a:prstGeom prst="rect">
            <a:avLst/>
          </a:prstGeom>
        </p:spPr>
        <p:txBody>
          <a:bodyPr anchor="t" rtlCol="false" tIns="0" lIns="0" bIns="0" rIns="0">
            <a:spAutoFit/>
          </a:bodyPr>
          <a:lstStyle/>
          <a:p>
            <a:pPr algn="ctr">
              <a:lnSpc>
                <a:spcPts val="3794"/>
              </a:lnSpc>
              <a:spcBef>
                <a:spcPct val="0"/>
              </a:spcBef>
            </a:pPr>
            <a:r>
              <a:rPr lang="en-US" sz="3300">
                <a:solidFill>
                  <a:srgbClr val="FFFFFF"/>
                </a:solidFill>
                <a:latin typeface="Canva Sans Bold"/>
              </a:rPr>
              <a:t>NOT FOUND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0">
            <a:off x="0" y="1919302"/>
            <a:ext cx="3149786" cy="7048472"/>
          </a:xfrm>
          <a:custGeom>
            <a:avLst/>
            <a:gdLst/>
            <a:ahLst/>
            <a:cxnLst/>
            <a:rect r="r" b="b" t="t" l="l"/>
            <a:pathLst>
              <a:path h="7048472" w="3149786">
                <a:moveTo>
                  <a:pt x="0" y="0"/>
                </a:moveTo>
                <a:lnTo>
                  <a:pt x="3149786" y="0"/>
                </a:lnTo>
                <a:lnTo>
                  <a:pt x="3149786" y="7048471"/>
                </a:lnTo>
                <a:lnTo>
                  <a:pt x="0" y="7048471"/>
                </a:lnTo>
                <a:lnTo>
                  <a:pt x="0" y="0"/>
                </a:lnTo>
                <a:close/>
              </a:path>
            </a:pathLst>
          </a:custGeom>
          <a:blipFill>
            <a:blip r:embed="rId2"/>
            <a:stretch>
              <a:fillRect l="0" t="0" r="0" b="0"/>
            </a:stretch>
          </a:blipFill>
        </p:spPr>
      </p:sp>
      <p:sp>
        <p:nvSpPr>
          <p:cNvPr name="Freeform 3" id="3"/>
          <p:cNvSpPr/>
          <p:nvPr/>
        </p:nvSpPr>
        <p:spPr>
          <a:xfrm flipH="false" flipV="false" rot="0">
            <a:off x="3341639" y="1919302"/>
            <a:ext cx="3149786" cy="7048472"/>
          </a:xfrm>
          <a:custGeom>
            <a:avLst/>
            <a:gdLst/>
            <a:ahLst/>
            <a:cxnLst/>
            <a:rect r="r" b="b" t="t" l="l"/>
            <a:pathLst>
              <a:path h="7048472" w="3149786">
                <a:moveTo>
                  <a:pt x="0" y="0"/>
                </a:moveTo>
                <a:lnTo>
                  <a:pt x="3149785" y="0"/>
                </a:lnTo>
                <a:lnTo>
                  <a:pt x="3149785" y="7048471"/>
                </a:lnTo>
                <a:lnTo>
                  <a:pt x="0" y="7048471"/>
                </a:lnTo>
                <a:lnTo>
                  <a:pt x="0" y="0"/>
                </a:lnTo>
                <a:close/>
              </a:path>
            </a:pathLst>
          </a:custGeom>
          <a:blipFill>
            <a:blip r:embed="rId3"/>
            <a:stretch>
              <a:fillRect l="0" t="0" r="0" b="0"/>
            </a:stretch>
          </a:blipFill>
        </p:spPr>
      </p:sp>
      <p:sp>
        <p:nvSpPr>
          <p:cNvPr name="Freeform 4" id="4"/>
          <p:cNvSpPr/>
          <p:nvPr/>
        </p:nvSpPr>
        <p:spPr>
          <a:xfrm flipH="false" flipV="false" rot="0">
            <a:off x="6683277" y="1919302"/>
            <a:ext cx="3149786" cy="7048472"/>
          </a:xfrm>
          <a:custGeom>
            <a:avLst/>
            <a:gdLst/>
            <a:ahLst/>
            <a:cxnLst/>
            <a:rect r="r" b="b" t="t" l="l"/>
            <a:pathLst>
              <a:path h="7048472" w="3149786">
                <a:moveTo>
                  <a:pt x="0" y="0"/>
                </a:moveTo>
                <a:lnTo>
                  <a:pt x="3149786" y="0"/>
                </a:lnTo>
                <a:lnTo>
                  <a:pt x="3149786" y="7048471"/>
                </a:lnTo>
                <a:lnTo>
                  <a:pt x="0" y="7048471"/>
                </a:lnTo>
                <a:lnTo>
                  <a:pt x="0" y="0"/>
                </a:lnTo>
                <a:close/>
              </a:path>
            </a:pathLst>
          </a:custGeom>
          <a:blipFill>
            <a:blip r:embed="rId4"/>
            <a:stretch>
              <a:fillRect l="0" t="0" r="0" b="0"/>
            </a:stretch>
          </a:blipFill>
        </p:spPr>
      </p:sp>
      <p:sp>
        <p:nvSpPr>
          <p:cNvPr name="Freeform 5" id="5"/>
          <p:cNvSpPr/>
          <p:nvPr/>
        </p:nvSpPr>
        <p:spPr>
          <a:xfrm flipH="false" flipV="false" rot="0">
            <a:off x="11769352" y="1919302"/>
            <a:ext cx="3149786" cy="7048472"/>
          </a:xfrm>
          <a:custGeom>
            <a:avLst/>
            <a:gdLst/>
            <a:ahLst/>
            <a:cxnLst/>
            <a:rect r="r" b="b" t="t" l="l"/>
            <a:pathLst>
              <a:path h="7048472" w="3149786">
                <a:moveTo>
                  <a:pt x="0" y="0"/>
                </a:moveTo>
                <a:lnTo>
                  <a:pt x="3149786" y="0"/>
                </a:lnTo>
                <a:lnTo>
                  <a:pt x="3149786" y="7048471"/>
                </a:lnTo>
                <a:lnTo>
                  <a:pt x="0" y="7048471"/>
                </a:lnTo>
                <a:lnTo>
                  <a:pt x="0" y="0"/>
                </a:lnTo>
                <a:close/>
              </a:path>
            </a:pathLst>
          </a:custGeom>
          <a:blipFill>
            <a:blip r:embed="rId5"/>
            <a:stretch>
              <a:fillRect l="0" t="0" r="0" b="0"/>
            </a:stretch>
          </a:blipFill>
        </p:spPr>
      </p:sp>
      <p:sp>
        <p:nvSpPr>
          <p:cNvPr name="Freeform 6" id="6"/>
          <p:cNvSpPr/>
          <p:nvPr/>
        </p:nvSpPr>
        <p:spPr>
          <a:xfrm flipH="false" flipV="false" rot="0">
            <a:off x="15138214" y="1919302"/>
            <a:ext cx="3149786" cy="7048472"/>
          </a:xfrm>
          <a:custGeom>
            <a:avLst/>
            <a:gdLst/>
            <a:ahLst/>
            <a:cxnLst/>
            <a:rect r="r" b="b" t="t" l="l"/>
            <a:pathLst>
              <a:path h="7048472" w="3149786">
                <a:moveTo>
                  <a:pt x="0" y="0"/>
                </a:moveTo>
                <a:lnTo>
                  <a:pt x="3149786" y="0"/>
                </a:lnTo>
                <a:lnTo>
                  <a:pt x="3149786" y="7048471"/>
                </a:lnTo>
                <a:lnTo>
                  <a:pt x="0" y="7048471"/>
                </a:lnTo>
                <a:lnTo>
                  <a:pt x="0" y="0"/>
                </a:lnTo>
                <a:close/>
              </a:path>
            </a:pathLst>
          </a:custGeom>
          <a:blipFill>
            <a:blip r:embed="rId6"/>
            <a:stretch>
              <a:fillRect l="0" t="0" r="0" b="0"/>
            </a:stretch>
          </a:blipFill>
        </p:spPr>
      </p:sp>
      <p:sp>
        <p:nvSpPr>
          <p:cNvPr name="TextBox 7" id="7"/>
          <p:cNvSpPr txBox="true"/>
          <p:nvPr/>
        </p:nvSpPr>
        <p:spPr>
          <a:xfrm rot="0">
            <a:off x="0" y="19981"/>
            <a:ext cx="18288000" cy="1916217"/>
          </a:xfrm>
          <a:prstGeom prst="rect">
            <a:avLst/>
          </a:prstGeom>
        </p:spPr>
        <p:txBody>
          <a:bodyPr anchor="t" rtlCol="false" tIns="0" lIns="0" bIns="0" rIns="0">
            <a:spAutoFit/>
          </a:bodyPr>
          <a:lstStyle/>
          <a:p>
            <a:pPr algn="ctr">
              <a:lnSpc>
                <a:spcPts val="7781"/>
              </a:lnSpc>
            </a:pPr>
            <a:r>
              <a:rPr lang="en-US" sz="5558">
                <a:solidFill>
                  <a:srgbClr val="FFFFFF"/>
                </a:solidFill>
                <a:latin typeface="Canva Sans"/>
              </a:rPr>
              <a:t>CHALLENGES CAME ACROSS IN BUILDING THE APPLICATION</a:t>
            </a:r>
          </a:p>
        </p:txBody>
      </p:sp>
      <p:sp>
        <p:nvSpPr>
          <p:cNvPr name="TextBox 8" id="8"/>
          <p:cNvSpPr txBox="true"/>
          <p:nvPr/>
        </p:nvSpPr>
        <p:spPr>
          <a:xfrm rot="0">
            <a:off x="1526933" y="9163050"/>
            <a:ext cx="15934631"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U</a:t>
            </a:r>
            <a:r>
              <a:rPr lang="en-US" sz="5199">
                <a:solidFill>
                  <a:srgbClr val="FFFFFF"/>
                </a:solidFill>
                <a:latin typeface="Canva Sans"/>
              </a:rPr>
              <a:t>SING TEACHABLE MACHINE- GOOGLE PICTURES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19264"/>
            <a:ext cx="3149786" cy="7048472"/>
          </a:xfrm>
          <a:custGeom>
            <a:avLst/>
            <a:gdLst/>
            <a:ahLst/>
            <a:cxnLst/>
            <a:rect r="r" b="b" t="t" l="l"/>
            <a:pathLst>
              <a:path h="7048472" w="3149786">
                <a:moveTo>
                  <a:pt x="0" y="0"/>
                </a:moveTo>
                <a:lnTo>
                  <a:pt x="3149786" y="0"/>
                </a:lnTo>
                <a:lnTo>
                  <a:pt x="3149786" y="7048472"/>
                </a:lnTo>
                <a:lnTo>
                  <a:pt x="0" y="7048472"/>
                </a:lnTo>
                <a:lnTo>
                  <a:pt x="0" y="0"/>
                </a:lnTo>
                <a:close/>
              </a:path>
            </a:pathLst>
          </a:custGeom>
          <a:blipFill>
            <a:blip r:embed="rId2"/>
            <a:stretch>
              <a:fillRect l="0" t="0" r="0" b="0"/>
            </a:stretch>
          </a:blipFill>
        </p:spPr>
      </p:sp>
      <p:sp>
        <p:nvSpPr>
          <p:cNvPr name="Freeform 3" id="3"/>
          <p:cNvSpPr/>
          <p:nvPr/>
        </p:nvSpPr>
        <p:spPr>
          <a:xfrm flipH="false" flipV="false" rot="0">
            <a:off x="10698069" y="1619264"/>
            <a:ext cx="3149786" cy="7048472"/>
          </a:xfrm>
          <a:custGeom>
            <a:avLst/>
            <a:gdLst/>
            <a:ahLst/>
            <a:cxnLst/>
            <a:rect r="r" b="b" t="t" l="l"/>
            <a:pathLst>
              <a:path h="7048472" w="3149786">
                <a:moveTo>
                  <a:pt x="0" y="0"/>
                </a:moveTo>
                <a:lnTo>
                  <a:pt x="3149786" y="0"/>
                </a:lnTo>
                <a:lnTo>
                  <a:pt x="3149786" y="7048472"/>
                </a:lnTo>
                <a:lnTo>
                  <a:pt x="0" y="7048472"/>
                </a:lnTo>
                <a:lnTo>
                  <a:pt x="0" y="0"/>
                </a:lnTo>
                <a:close/>
              </a:path>
            </a:pathLst>
          </a:custGeom>
          <a:blipFill>
            <a:blip r:embed="rId3"/>
            <a:stretch>
              <a:fillRect l="0" t="0" r="0" b="0"/>
            </a:stretch>
          </a:blipFill>
        </p:spPr>
      </p:sp>
      <p:sp>
        <p:nvSpPr>
          <p:cNvPr name="Freeform 4" id="4"/>
          <p:cNvSpPr/>
          <p:nvPr/>
        </p:nvSpPr>
        <p:spPr>
          <a:xfrm flipH="false" flipV="false" rot="0">
            <a:off x="4498513" y="1561697"/>
            <a:ext cx="3204499" cy="7163607"/>
          </a:xfrm>
          <a:custGeom>
            <a:avLst/>
            <a:gdLst/>
            <a:ahLst/>
            <a:cxnLst/>
            <a:rect r="r" b="b" t="t" l="l"/>
            <a:pathLst>
              <a:path h="7163607" w="3204499">
                <a:moveTo>
                  <a:pt x="0" y="0"/>
                </a:moveTo>
                <a:lnTo>
                  <a:pt x="3204499" y="0"/>
                </a:lnTo>
                <a:lnTo>
                  <a:pt x="3204499" y="7163606"/>
                </a:lnTo>
                <a:lnTo>
                  <a:pt x="0" y="7163606"/>
                </a:lnTo>
                <a:lnTo>
                  <a:pt x="0" y="0"/>
                </a:lnTo>
                <a:close/>
              </a:path>
            </a:pathLst>
          </a:custGeom>
          <a:blipFill>
            <a:blip r:embed="rId4"/>
            <a:stretch>
              <a:fillRect l="0" t="0" r="0" b="0"/>
            </a:stretch>
          </a:blipFill>
        </p:spPr>
      </p:sp>
      <p:sp>
        <p:nvSpPr>
          <p:cNvPr name="TextBox 5" id="5"/>
          <p:cNvSpPr txBox="true"/>
          <p:nvPr/>
        </p:nvSpPr>
        <p:spPr>
          <a:xfrm rot="0">
            <a:off x="3766592" y="8767127"/>
            <a:ext cx="10754817"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U</a:t>
            </a:r>
            <a:r>
              <a:rPr lang="en-US" sz="5199">
                <a:solidFill>
                  <a:srgbClr val="FFFFFF"/>
                </a:solidFill>
                <a:latin typeface="Canva Sans"/>
              </a:rPr>
              <a:t>SING SINGLE LEAF RESOLUTION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0">
            <a:off x="7027400" y="642534"/>
            <a:ext cx="3204499" cy="7163607"/>
          </a:xfrm>
          <a:custGeom>
            <a:avLst/>
            <a:gdLst/>
            <a:ahLst/>
            <a:cxnLst/>
            <a:rect r="r" b="b" t="t" l="l"/>
            <a:pathLst>
              <a:path h="7163607" w="3204499">
                <a:moveTo>
                  <a:pt x="0" y="0"/>
                </a:moveTo>
                <a:lnTo>
                  <a:pt x="3204500" y="0"/>
                </a:lnTo>
                <a:lnTo>
                  <a:pt x="3204500" y="7163607"/>
                </a:lnTo>
                <a:lnTo>
                  <a:pt x="0" y="7163607"/>
                </a:lnTo>
                <a:lnTo>
                  <a:pt x="0" y="0"/>
                </a:lnTo>
                <a:close/>
              </a:path>
            </a:pathLst>
          </a:custGeom>
          <a:blipFill>
            <a:blip r:embed="rId2"/>
            <a:stretch>
              <a:fillRect l="0" t="0" r="0" b="0"/>
            </a:stretch>
          </a:blipFill>
        </p:spPr>
      </p:sp>
      <p:sp>
        <p:nvSpPr>
          <p:cNvPr name="Freeform 3" id="3"/>
          <p:cNvSpPr/>
          <p:nvPr/>
        </p:nvSpPr>
        <p:spPr>
          <a:xfrm flipH="false" flipV="false" rot="0">
            <a:off x="1917901" y="642534"/>
            <a:ext cx="3204499" cy="7163607"/>
          </a:xfrm>
          <a:custGeom>
            <a:avLst/>
            <a:gdLst/>
            <a:ahLst/>
            <a:cxnLst/>
            <a:rect r="r" b="b" t="t" l="l"/>
            <a:pathLst>
              <a:path h="7163607" w="3204499">
                <a:moveTo>
                  <a:pt x="0" y="0"/>
                </a:moveTo>
                <a:lnTo>
                  <a:pt x="3204499" y="0"/>
                </a:lnTo>
                <a:lnTo>
                  <a:pt x="3204499" y="7163607"/>
                </a:lnTo>
                <a:lnTo>
                  <a:pt x="0" y="7163607"/>
                </a:lnTo>
                <a:lnTo>
                  <a:pt x="0" y="0"/>
                </a:lnTo>
                <a:close/>
              </a:path>
            </a:pathLst>
          </a:custGeom>
          <a:blipFill>
            <a:blip r:embed="rId3"/>
            <a:stretch>
              <a:fillRect l="0" t="0" r="0" b="0"/>
            </a:stretch>
          </a:blipFill>
        </p:spPr>
      </p:sp>
      <p:sp>
        <p:nvSpPr>
          <p:cNvPr name="Freeform 4" id="4"/>
          <p:cNvSpPr/>
          <p:nvPr/>
        </p:nvSpPr>
        <p:spPr>
          <a:xfrm flipH="false" flipV="false" rot="0">
            <a:off x="12647150" y="642534"/>
            <a:ext cx="3204499" cy="7163607"/>
          </a:xfrm>
          <a:custGeom>
            <a:avLst/>
            <a:gdLst/>
            <a:ahLst/>
            <a:cxnLst/>
            <a:rect r="r" b="b" t="t" l="l"/>
            <a:pathLst>
              <a:path h="7163607" w="3204499">
                <a:moveTo>
                  <a:pt x="0" y="0"/>
                </a:moveTo>
                <a:lnTo>
                  <a:pt x="3204499" y="0"/>
                </a:lnTo>
                <a:lnTo>
                  <a:pt x="3204499" y="7163607"/>
                </a:lnTo>
                <a:lnTo>
                  <a:pt x="0" y="7163607"/>
                </a:lnTo>
                <a:lnTo>
                  <a:pt x="0" y="0"/>
                </a:lnTo>
                <a:close/>
              </a:path>
            </a:pathLst>
          </a:custGeom>
          <a:blipFill>
            <a:blip r:embed="rId4"/>
            <a:stretch>
              <a:fillRect l="0" t="0" r="0" b="0"/>
            </a:stretch>
          </a:blipFill>
        </p:spPr>
      </p:sp>
      <p:sp>
        <p:nvSpPr>
          <p:cNvPr name="TextBox 5" id="5"/>
          <p:cNvSpPr txBox="true"/>
          <p:nvPr/>
        </p:nvSpPr>
        <p:spPr>
          <a:xfrm rot="0">
            <a:off x="0" y="8305165"/>
            <a:ext cx="18288000"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a:rPr>
              <a:t>USING TEACHABLE MACHINE-</a:t>
            </a:r>
            <a:r>
              <a:rPr lang="en-US" sz="5199">
                <a:solidFill>
                  <a:srgbClr val="FFFFFF"/>
                </a:solidFill>
                <a:latin typeface="Canva Sans"/>
              </a:rPr>
              <a:t> HIGH RESOLUTION PICTURES</a:t>
            </a:r>
            <a:r>
              <a:rPr lang="en-US" sz="5199">
                <a:solidFill>
                  <a:srgbClr val="000000"/>
                </a:solidFill>
                <a:latin typeface="Canva Sans Bold"/>
              </a:rPr>
              <a: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9612" y="345969"/>
            <a:ext cx="502555" cy="476158"/>
          </a:xfrm>
          <a:custGeom>
            <a:avLst/>
            <a:gdLst/>
            <a:ahLst/>
            <a:cxnLst/>
            <a:rect r="r" b="b" t="t" l="l"/>
            <a:pathLst>
              <a:path h="476158" w="502555">
                <a:moveTo>
                  <a:pt x="0" y="0"/>
                </a:moveTo>
                <a:lnTo>
                  <a:pt x="502555" y="0"/>
                </a:lnTo>
                <a:lnTo>
                  <a:pt x="502555" y="476158"/>
                </a:lnTo>
                <a:lnTo>
                  <a:pt x="0" y="47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11823855" y="1028700"/>
            <a:ext cx="6464145" cy="9258300"/>
            <a:chOff x="0" y="0"/>
            <a:chExt cx="4433570" cy="6350000"/>
          </a:xfrm>
        </p:grpSpPr>
        <p:sp>
          <p:nvSpPr>
            <p:cNvPr name="Freeform 5" id="5"/>
            <p:cNvSpPr/>
            <p:nvPr/>
          </p:nvSpPr>
          <p:spPr>
            <a:xfrm flipH="false" flipV="false" rot="0">
              <a:off x="0" y="0"/>
              <a:ext cx="4433570" cy="6350000"/>
            </a:xfrm>
            <a:custGeom>
              <a:avLst/>
              <a:gdLst/>
              <a:ahLst/>
              <a:cxnLst/>
              <a:rect r="r" b="b" t="t" l="l"/>
              <a:pathLst>
                <a:path h="6350000" w="443357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blipFill>
              <a:blip r:embed="rId6"/>
              <a:stretch>
                <a:fillRect l="-40416" t="0" r="-36133" b="0"/>
              </a:stretch>
            </a:blipFill>
          </p:spPr>
        </p:sp>
      </p:grpSp>
      <p:grpSp>
        <p:nvGrpSpPr>
          <p:cNvPr name="Group 6" id="6"/>
          <p:cNvGrpSpPr/>
          <p:nvPr/>
        </p:nvGrpSpPr>
        <p:grpSpPr>
          <a:xfrm rot="0">
            <a:off x="9327866" y="1345171"/>
            <a:ext cx="4991978" cy="499197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E2C25"/>
            </a:solidFill>
          </p:spPr>
        </p:sp>
      </p:grpSp>
      <p:grpSp>
        <p:nvGrpSpPr>
          <p:cNvPr name="Group 8" id="8"/>
          <p:cNvGrpSpPr>
            <a:grpSpLocks noChangeAspect="true"/>
          </p:cNvGrpSpPr>
          <p:nvPr/>
        </p:nvGrpSpPr>
        <p:grpSpPr>
          <a:xfrm rot="0">
            <a:off x="9626042" y="1643356"/>
            <a:ext cx="4395626" cy="4395609"/>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8789" t="0" r="-21483" b="0"/>
              </a:stretch>
            </a:blipFill>
          </p:spPr>
        </p:sp>
      </p:grpSp>
      <p:sp>
        <p:nvSpPr>
          <p:cNvPr name="TextBox 10" id="10"/>
          <p:cNvSpPr txBox="true"/>
          <p:nvPr/>
        </p:nvSpPr>
        <p:spPr>
          <a:xfrm rot="0">
            <a:off x="4686424" y="38100"/>
            <a:ext cx="9777451" cy="946150"/>
          </a:xfrm>
          <a:prstGeom prst="rect">
            <a:avLst/>
          </a:prstGeom>
        </p:spPr>
        <p:txBody>
          <a:bodyPr anchor="t" rtlCol="false" tIns="0" lIns="0" bIns="0" rIns="0">
            <a:spAutoFit/>
          </a:bodyPr>
          <a:lstStyle/>
          <a:p>
            <a:pPr algn="l">
              <a:lnSpc>
                <a:spcPts val="7474"/>
              </a:lnSpc>
            </a:pPr>
            <a:r>
              <a:rPr lang="en-US" sz="6499">
                <a:solidFill>
                  <a:srgbClr val="FFFFFF"/>
                </a:solidFill>
                <a:latin typeface="Canva Sans Bold"/>
              </a:rPr>
              <a:t>AGENDA FOR THE DAY</a:t>
            </a:r>
          </a:p>
        </p:txBody>
      </p:sp>
      <p:grpSp>
        <p:nvGrpSpPr>
          <p:cNvPr name="Group 11" id="11"/>
          <p:cNvGrpSpPr/>
          <p:nvPr/>
        </p:nvGrpSpPr>
        <p:grpSpPr>
          <a:xfrm rot="0">
            <a:off x="8586015" y="1097887"/>
            <a:ext cx="494567" cy="494567"/>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3" id="13"/>
          <p:cNvGrpSpPr/>
          <p:nvPr/>
        </p:nvGrpSpPr>
        <p:grpSpPr>
          <a:xfrm rot="0">
            <a:off x="8091448" y="1097887"/>
            <a:ext cx="494567" cy="494567"/>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5" id="15"/>
          <p:cNvGrpSpPr/>
          <p:nvPr/>
        </p:nvGrpSpPr>
        <p:grpSpPr>
          <a:xfrm rot="0">
            <a:off x="9080582" y="1097887"/>
            <a:ext cx="494567" cy="494567"/>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7" id="17"/>
          <p:cNvGrpSpPr/>
          <p:nvPr/>
        </p:nvGrpSpPr>
        <p:grpSpPr>
          <a:xfrm rot="0">
            <a:off x="9697012" y="6337149"/>
            <a:ext cx="2621420" cy="2621420"/>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E2C25"/>
            </a:solidFill>
          </p:spPr>
        </p:sp>
      </p:grpSp>
      <p:grpSp>
        <p:nvGrpSpPr>
          <p:cNvPr name="Group 19" id="19"/>
          <p:cNvGrpSpPr>
            <a:grpSpLocks noChangeAspect="true"/>
          </p:cNvGrpSpPr>
          <p:nvPr/>
        </p:nvGrpSpPr>
        <p:grpSpPr>
          <a:xfrm rot="0">
            <a:off x="9853592" y="6493734"/>
            <a:ext cx="2308259" cy="2308250"/>
            <a:chOff x="0" y="0"/>
            <a:chExt cx="6350000" cy="6349975"/>
          </a:xfrm>
        </p:grpSpPr>
        <p:sp>
          <p:nvSpPr>
            <p:cNvPr name="Freeform 20" id="2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37352" t="0" r="-37352" b="0"/>
              </a:stretch>
            </a:blipFill>
          </p:spPr>
        </p:sp>
      </p:grpSp>
      <p:sp>
        <p:nvSpPr>
          <p:cNvPr name="TextBox 21" id="21"/>
          <p:cNvSpPr txBox="true"/>
          <p:nvPr/>
        </p:nvSpPr>
        <p:spPr>
          <a:xfrm rot="0">
            <a:off x="980264" y="539236"/>
            <a:ext cx="8052693" cy="9556750"/>
          </a:xfrm>
          <a:prstGeom prst="rect">
            <a:avLst/>
          </a:prstGeom>
        </p:spPr>
        <p:txBody>
          <a:bodyPr anchor="t" rtlCol="false" tIns="0" lIns="0" bIns="0" rIns="0">
            <a:spAutoFit/>
          </a:bodyPr>
          <a:lstStyle/>
          <a:p>
            <a:pPr algn="l" marL="604519" indent="-302260" lvl="1">
              <a:lnSpc>
                <a:spcPts val="4759"/>
              </a:lnSpc>
              <a:buFont typeface="Arial"/>
              <a:buChar char="•"/>
            </a:pPr>
            <a:r>
              <a:rPr lang="en-US" sz="2799">
                <a:solidFill>
                  <a:srgbClr val="FFFFFF"/>
                </a:solidFill>
                <a:latin typeface="Canva Sans"/>
              </a:rPr>
              <a:t>ABSTRACT</a:t>
            </a:r>
          </a:p>
          <a:p>
            <a:pPr algn="l" marL="604519" indent="-302260" lvl="1">
              <a:lnSpc>
                <a:spcPts val="4759"/>
              </a:lnSpc>
              <a:buFont typeface="Arial"/>
              <a:buChar char="•"/>
            </a:pPr>
            <a:r>
              <a:rPr lang="en-US" sz="2799">
                <a:solidFill>
                  <a:srgbClr val="FFFFFF"/>
                </a:solidFill>
                <a:latin typeface="Canva Sans"/>
              </a:rPr>
              <a:t>INTRODUCTION</a:t>
            </a:r>
          </a:p>
          <a:p>
            <a:pPr algn="l" marL="604519" indent="-302260" lvl="1">
              <a:lnSpc>
                <a:spcPts val="4759"/>
              </a:lnSpc>
              <a:buFont typeface="Arial"/>
              <a:buChar char="•"/>
            </a:pPr>
            <a:r>
              <a:rPr lang="en-US" sz="2799">
                <a:solidFill>
                  <a:srgbClr val="FFFFFF"/>
                </a:solidFill>
                <a:latin typeface="Canva Sans"/>
              </a:rPr>
              <a:t>LITERATURE SURVEY</a:t>
            </a:r>
          </a:p>
          <a:p>
            <a:pPr algn="l" marL="604519" indent="-302260" lvl="1">
              <a:lnSpc>
                <a:spcPts val="4759"/>
              </a:lnSpc>
              <a:buFont typeface="Arial"/>
              <a:buChar char="•"/>
            </a:pPr>
            <a:r>
              <a:rPr lang="en-US" sz="2799">
                <a:solidFill>
                  <a:srgbClr val="FFFFFF"/>
                </a:solidFill>
                <a:latin typeface="Canva Sans"/>
              </a:rPr>
              <a:t>PROBLEM STATEMENT</a:t>
            </a:r>
          </a:p>
          <a:p>
            <a:pPr algn="l" marL="604519" indent="-302260" lvl="1">
              <a:lnSpc>
                <a:spcPts val="4759"/>
              </a:lnSpc>
              <a:buFont typeface="Arial"/>
              <a:buChar char="•"/>
            </a:pPr>
            <a:r>
              <a:rPr lang="en-US" sz="2799">
                <a:solidFill>
                  <a:srgbClr val="FFFFFF"/>
                </a:solidFill>
                <a:latin typeface="Canva Sans"/>
              </a:rPr>
              <a:t>OBJECTIVES</a:t>
            </a:r>
          </a:p>
          <a:p>
            <a:pPr algn="l" marL="604519" indent="-302260" lvl="1">
              <a:lnSpc>
                <a:spcPts val="4759"/>
              </a:lnSpc>
              <a:buFont typeface="Arial"/>
              <a:buChar char="•"/>
            </a:pPr>
            <a:r>
              <a:rPr lang="en-US" sz="2799">
                <a:solidFill>
                  <a:srgbClr val="FFFFFF"/>
                </a:solidFill>
                <a:latin typeface="Canva Sans"/>
              </a:rPr>
              <a:t>SYSTEM REQUIREMENTS</a:t>
            </a:r>
          </a:p>
          <a:p>
            <a:pPr algn="l" marL="604519" indent="-302260" lvl="1">
              <a:lnSpc>
                <a:spcPts val="4759"/>
              </a:lnSpc>
              <a:buFont typeface="Arial"/>
              <a:buChar char="•"/>
            </a:pPr>
            <a:r>
              <a:rPr lang="en-US" sz="2799">
                <a:solidFill>
                  <a:srgbClr val="FFFFFF"/>
                </a:solidFill>
                <a:latin typeface="Canva Sans"/>
              </a:rPr>
              <a:t>METHODOLOGY</a:t>
            </a:r>
          </a:p>
          <a:p>
            <a:pPr algn="l" marL="604519" indent="-302260" lvl="1">
              <a:lnSpc>
                <a:spcPts val="4759"/>
              </a:lnSpc>
              <a:buFont typeface="Arial"/>
              <a:buChar char="•"/>
            </a:pPr>
            <a:r>
              <a:rPr lang="en-US" sz="2799">
                <a:solidFill>
                  <a:srgbClr val="FFFFFF"/>
                </a:solidFill>
                <a:latin typeface="Canva Sans"/>
              </a:rPr>
              <a:t>DESIGN</a:t>
            </a:r>
          </a:p>
          <a:p>
            <a:pPr algn="l" marL="604519" indent="-302260" lvl="1">
              <a:lnSpc>
                <a:spcPts val="4759"/>
              </a:lnSpc>
              <a:buFont typeface="Arial"/>
              <a:buChar char="•"/>
            </a:pPr>
            <a:r>
              <a:rPr lang="en-US" sz="2799">
                <a:solidFill>
                  <a:srgbClr val="FFFFFF"/>
                </a:solidFill>
                <a:latin typeface="Canva Sans"/>
              </a:rPr>
              <a:t>IMPLEMENTATION</a:t>
            </a:r>
          </a:p>
          <a:p>
            <a:pPr algn="l" marL="604519" indent="-302260" lvl="1">
              <a:lnSpc>
                <a:spcPts val="4759"/>
              </a:lnSpc>
              <a:buFont typeface="Arial"/>
              <a:buChar char="•"/>
            </a:pPr>
            <a:r>
              <a:rPr lang="en-US" sz="2799">
                <a:solidFill>
                  <a:srgbClr val="FFFFFF"/>
                </a:solidFill>
                <a:latin typeface="Canva Sans"/>
              </a:rPr>
              <a:t>TESTCASES</a:t>
            </a:r>
          </a:p>
          <a:p>
            <a:pPr algn="l" marL="604519" indent="-302260" lvl="1">
              <a:lnSpc>
                <a:spcPts val="4759"/>
              </a:lnSpc>
              <a:buFont typeface="Arial"/>
              <a:buChar char="•"/>
            </a:pPr>
            <a:r>
              <a:rPr lang="en-US" sz="2799">
                <a:solidFill>
                  <a:srgbClr val="FFFFFF"/>
                </a:solidFill>
                <a:latin typeface="Canva Sans"/>
              </a:rPr>
              <a:t>RESULTS</a:t>
            </a:r>
          </a:p>
          <a:p>
            <a:pPr algn="l" marL="604519" indent="-302260" lvl="1">
              <a:lnSpc>
                <a:spcPts val="4759"/>
              </a:lnSpc>
              <a:buFont typeface="Arial"/>
              <a:buChar char="•"/>
            </a:pPr>
            <a:r>
              <a:rPr lang="en-US" sz="2799">
                <a:solidFill>
                  <a:srgbClr val="FFFFFF"/>
                </a:solidFill>
                <a:latin typeface="Canva Sans"/>
              </a:rPr>
              <a:t>COMAPARISONS WITH EXISTING METHODS</a:t>
            </a:r>
          </a:p>
          <a:p>
            <a:pPr algn="l" marL="604519" indent="-302260" lvl="1">
              <a:lnSpc>
                <a:spcPts val="4759"/>
              </a:lnSpc>
              <a:buFont typeface="Arial"/>
              <a:buChar char="•"/>
            </a:pPr>
            <a:r>
              <a:rPr lang="en-US" sz="2799">
                <a:solidFill>
                  <a:srgbClr val="FFFFFF"/>
                </a:solidFill>
                <a:latin typeface="Canva Sans"/>
              </a:rPr>
              <a:t>CONCLUSION</a:t>
            </a:r>
          </a:p>
          <a:p>
            <a:pPr algn="l" marL="604519" indent="-302260" lvl="1">
              <a:lnSpc>
                <a:spcPts val="4759"/>
              </a:lnSpc>
              <a:buFont typeface="Arial"/>
              <a:buChar char="•"/>
            </a:pPr>
            <a:r>
              <a:rPr lang="en-US" sz="2799">
                <a:solidFill>
                  <a:srgbClr val="FFFFFF"/>
                </a:solidFill>
                <a:latin typeface="Canva Sans"/>
              </a:rPr>
              <a:t>FUTURE ENHANCEMENT</a:t>
            </a:r>
          </a:p>
          <a:p>
            <a:pPr algn="l" marL="604519" indent="-302260" lvl="1">
              <a:lnSpc>
                <a:spcPts val="4759"/>
              </a:lnSpc>
              <a:buFont typeface="Arial"/>
              <a:buChar char="•"/>
            </a:pPr>
            <a:r>
              <a:rPr lang="en-US" sz="2799">
                <a:solidFill>
                  <a:srgbClr val="FFFFFF"/>
                </a:solidFill>
                <a:latin typeface="Canva Sans"/>
              </a:rPr>
              <a:t>REFERENCE</a:t>
            </a:r>
          </a:p>
          <a:p>
            <a:pPr algn="l" marL="604519" indent="-302260" lvl="1">
              <a:lnSpc>
                <a:spcPts val="4759"/>
              </a:lnSpc>
              <a:buFont typeface="Arial"/>
              <a:buChar char="•"/>
            </a:pPr>
            <a:r>
              <a:rPr lang="en-US" sz="2799">
                <a:solidFill>
                  <a:srgbClr val="FFFFFF"/>
                </a:solidFill>
                <a:latin typeface="Canva Sans"/>
              </a:rPr>
              <a:t>CERTIFICATE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193074" y="8153849"/>
            <a:ext cx="1472602" cy="736301"/>
          </a:xfrm>
          <a:custGeom>
            <a:avLst/>
            <a:gdLst/>
            <a:ahLst/>
            <a:cxnLst/>
            <a:rect r="r" b="b" t="t" l="l"/>
            <a:pathLst>
              <a:path h="736301" w="1472602">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49612" y="345969"/>
            <a:ext cx="502555" cy="476158"/>
          </a:xfrm>
          <a:custGeom>
            <a:avLst/>
            <a:gdLst/>
            <a:ahLst/>
            <a:cxnLst/>
            <a:rect r="r" b="b" t="t" l="l"/>
            <a:pathLst>
              <a:path h="476158" w="502555">
                <a:moveTo>
                  <a:pt x="0" y="0"/>
                </a:moveTo>
                <a:lnTo>
                  <a:pt x="502555" y="0"/>
                </a:lnTo>
                <a:lnTo>
                  <a:pt x="502555" y="476158"/>
                </a:lnTo>
                <a:lnTo>
                  <a:pt x="0" y="4761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a:grpSpLocks noChangeAspect="true"/>
          </p:cNvGrpSpPr>
          <p:nvPr/>
        </p:nvGrpSpPr>
        <p:grpSpPr>
          <a:xfrm rot="0">
            <a:off x="9308019" y="2597824"/>
            <a:ext cx="2751068" cy="5924175"/>
            <a:chOff x="0" y="0"/>
            <a:chExt cx="2948813" cy="6350000"/>
          </a:xfrm>
        </p:grpSpPr>
        <p:sp>
          <p:nvSpPr>
            <p:cNvPr name="Freeform 6" id="6"/>
            <p:cNvSpPr/>
            <p:nvPr/>
          </p:nvSpPr>
          <p:spPr>
            <a:xfrm flipH="false" flipV="false" rot="0">
              <a:off x="0" y="0"/>
              <a:ext cx="2948813" cy="6350000"/>
            </a:xfrm>
            <a:custGeom>
              <a:avLst/>
              <a:gdLst/>
              <a:ahLst/>
              <a:cxnLst/>
              <a:rect r="r" b="b" t="t" l="l"/>
              <a:pathLst>
                <a:path h="6350000" w="2948813">
                  <a:moveTo>
                    <a:pt x="2948813" y="1474470"/>
                  </a:moveTo>
                  <a:lnTo>
                    <a:pt x="2948813" y="4875530"/>
                  </a:lnTo>
                  <a:cubicBezTo>
                    <a:pt x="2948813" y="5689854"/>
                    <a:pt x="2288667" y="6350000"/>
                    <a:pt x="1474343" y="6350000"/>
                  </a:cubicBezTo>
                  <a:lnTo>
                    <a:pt x="1474343" y="6350000"/>
                  </a:lnTo>
                  <a:cubicBezTo>
                    <a:pt x="660146" y="6350000"/>
                    <a:pt x="0" y="5689854"/>
                    <a:pt x="0" y="4875530"/>
                  </a:cubicBezTo>
                  <a:lnTo>
                    <a:pt x="0" y="1474470"/>
                  </a:lnTo>
                  <a:cubicBezTo>
                    <a:pt x="0" y="660146"/>
                    <a:pt x="660146" y="0"/>
                    <a:pt x="1474470" y="0"/>
                  </a:cubicBezTo>
                  <a:lnTo>
                    <a:pt x="1474470" y="0"/>
                  </a:lnTo>
                  <a:cubicBezTo>
                    <a:pt x="2288667" y="0"/>
                    <a:pt x="2948813" y="660146"/>
                    <a:pt x="2948813" y="1474470"/>
                  </a:cubicBezTo>
                  <a:close/>
                </a:path>
              </a:pathLst>
            </a:custGeom>
            <a:blipFill>
              <a:blip r:embed="rId8"/>
              <a:stretch>
                <a:fillRect l="-32114" t="0" r="-32114" b="0"/>
              </a:stretch>
            </a:blipFill>
          </p:spPr>
        </p:sp>
      </p:grpSp>
      <p:grpSp>
        <p:nvGrpSpPr>
          <p:cNvPr name="Group 7" id="7"/>
          <p:cNvGrpSpPr>
            <a:grpSpLocks noChangeAspect="true"/>
          </p:cNvGrpSpPr>
          <p:nvPr/>
        </p:nvGrpSpPr>
        <p:grpSpPr>
          <a:xfrm rot="0">
            <a:off x="12154337" y="2597824"/>
            <a:ext cx="2751068" cy="5924175"/>
            <a:chOff x="0" y="0"/>
            <a:chExt cx="2948813" cy="6350000"/>
          </a:xfrm>
        </p:grpSpPr>
        <p:sp>
          <p:nvSpPr>
            <p:cNvPr name="Freeform 8" id="8"/>
            <p:cNvSpPr/>
            <p:nvPr/>
          </p:nvSpPr>
          <p:spPr>
            <a:xfrm flipH="false" flipV="false" rot="0">
              <a:off x="0" y="0"/>
              <a:ext cx="2948813" cy="6350000"/>
            </a:xfrm>
            <a:custGeom>
              <a:avLst/>
              <a:gdLst/>
              <a:ahLst/>
              <a:cxnLst/>
              <a:rect r="r" b="b" t="t" l="l"/>
              <a:pathLst>
                <a:path h="6350000" w="2948813">
                  <a:moveTo>
                    <a:pt x="2948813" y="1474470"/>
                  </a:moveTo>
                  <a:lnTo>
                    <a:pt x="2948813" y="4875530"/>
                  </a:lnTo>
                  <a:cubicBezTo>
                    <a:pt x="2948813" y="5689854"/>
                    <a:pt x="2288667" y="6350000"/>
                    <a:pt x="1474343" y="6350000"/>
                  </a:cubicBezTo>
                  <a:lnTo>
                    <a:pt x="1474343" y="6350000"/>
                  </a:lnTo>
                  <a:cubicBezTo>
                    <a:pt x="660146" y="6350000"/>
                    <a:pt x="0" y="5689854"/>
                    <a:pt x="0" y="4875530"/>
                  </a:cubicBezTo>
                  <a:lnTo>
                    <a:pt x="0" y="1474470"/>
                  </a:lnTo>
                  <a:cubicBezTo>
                    <a:pt x="0" y="660146"/>
                    <a:pt x="660146" y="0"/>
                    <a:pt x="1474470" y="0"/>
                  </a:cubicBezTo>
                  <a:lnTo>
                    <a:pt x="1474470" y="0"/>
                  </a:lnTo>
                  <a:cubicBezTo>
                    <a:pt x="2288667" y="0"/>
                    <a:pt x="2948813" y="660146"/>
                    <a:pt x="2948813" y="1474470"/>
                  </a:cubicBezTo>
                  <a:close/>
                </a:path>
              </a:pathLst>
            </a:custGeom>
            <a:blipFill>
              <a:blip r:embed="rId9"/>
              <a:stretch>
                <a:fillRect l="-100171" t="0" r="-100171" b="0"/>
              </a:stretch>
            </a:blipFill>
          </p:spPr>
        </p:sp>
      </p:grpSp>
      <p:grpSp>
        <p:nvGrpSpPr>
          <p:cNvPr name="Group 9" id="9"/>
          <p:cNvGrpSpPr>
            <a:grpSpLocks noChangeAspect="true"/>
          </p:cNvGrpSpPr>
          <p:nvPr/>
        </p:nvGrpSpPr>
        <p:grpSpPr>
          <a:xfrm rot="0">
            <a:off x="15000656" y="2597824"/>
            <a:ext cx="2751068" cy="5924175"/>
            <a:chOff x="0" y="0"/>
            <a:chExt cx="2948813" cy="6350000"/>
          </a:xfrm>
        </p:grpSpPr>
        <p:sp>
          <p:nvSpPr>
            <p:cNvPr name="Freeform 10" id="10"/>
            <p:cNvSpPr/>
            <p:nvPr/>
          </p:nvSpPr>
          <p:spPr>
            <a:xfrm flipH="false" flipV="false" rot="0">
              <a:off x="0" y="0"/>
              <a:ext cx="2948813" cy="6350000"/>
            </a:xfrm>
            <a:custGeom>
              <a:avLst/>
              <a:gdLst/>
              <a:ahLst/>
              <a:cxnLst/>
              <a:rect r="r" b="b" t="t" l="l"/>
              <a:pathLst>
                <a:path h="6350000" w="2948813">
                  <a:moveTo>
                    <a:pt x="2948813" y="1474470"/>
                  </a:moveTo>
                  <a:lnTo>
                    <a:pt x="2948813" y="4875530"/>
                  </a:lnTo>
                  <a:cubicBezTo>
                    <a:pt x="2948813" y="5689854"/>
                    <a:pt x="2288667" y="6350000"/>
                    <a:pt x="1474343" y="6350000"/>
                  </a:cubicBezTo>
                  <a:lnTo>
                    <a:pt x="1474343" y="6350000"/>
                  </a:lnTo>
                  <a:cubicBezTo>
                    <a:pt x="660146" y="6350000"/>
                    <a:pt x="0" y="5689854"/>
                    <a:pt x="0" y="4875530"/>
                  </a:cubicBezTo>
                  <a:lnTo>
                    <a:pt x="0" y="1474470"/>
                  </a:lnTo>
                  <a:cubicBezTo>
                    <a:pt x="0" y="660146"/>
                    <a:pt x="660146" y="0"/>
                    <a:pt x="1474470" y="0"/>
                  </a:cubicBezTo>
                  <a:lnTo>
                    <a:pt x="1474470" y="0"/>
                  </a:lnTo>
                  <a:cubicBezTo>
                    <a:pt x="2288667" y="0"/>
                    <a:pt x="2948813" y="660146"/>
                    <a:pt x="2948813" y="1474470"/>
                  </a:cubicBezTo>
                  <a:close/>
                </a:path>
              </a:pathLst>
            </a:custGeom>
            <a:blipFill>
              <a:blip r:embed="rId10"/>
              <a:stretch>
                <a:fillRect l="-29314" t="0" r="-29314" b="0"/>
              </a:stretch>
            </a:blipFill>
          </p:spPr>
        </p:sp>
      </p:grpSp>
      <p:grpSp>
        <p:nvGrpSpPr>
          <p:cNvPr name="Group 11" id="11"/>
          <p:cNvGrpSpPr/>
          <p:nvPr/>
        </p:nvGrpSpPr>
        <p:grpSpPr>
          <a:xfrm rot="0">
            <a:off x="5846249" y="1831854"/>
            <a:ext cx="494567" cy="494567"/>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3" id="13"/>
          <p:cNvGrpSpPr/>
          <p:nvPr/>
        </p:nvGrpSpPr>
        <p:grpSpPr>
          <a:xfrm rot="0">
            <a:off x="6502741" y="1831854"/>
            <a:ext cx="494567" cy="494567"/>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5" id="15"/>
          <p:cNvGrpSpPr/>
          <p:nvPr/>
        </p:nvGrpSpPr>
        <p:grpSpPr>
          <a:xfrm rot="0">
            <a:off x="7155217" y="1831854"/>
            <a:ext cx="494567" cy="494567"/>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name="TextBox 17" id="17"/>
          <p:cNvSpPr txBox="true"/>
          <p:nvPr/>
        </p:nvSpPr>
        <p:spPr>
          <a:xfrm rot="0">
            <a:off x="1345171" y="506957"/>
            <a:ext cx="18347093" cy="1055568"/>
          </a:xfrm>
          <a:prstGeom prst="rect">
            <a:avLst/>
          </a:prstGeom>
        </p:spPr>
        <p:txBody>
          <a:bodyPr anchor="t" rtlCol="false" tIns="0" lIns="0" bIns="0" rIns="0">
            <a:spAutoFit/>
          </a:bodyPr>
          <a:lstStyle/>
          <a:p>
            <a:pPr algn="l">
              <a:lnSpc>
                <a:spcPts val="8315"/>
              </a:lnSpc>
            </a:pPr>
            <a:r>
              <a:rPr lang="en-US" sz="7231">
                <a:solidFill>
                  <a:srgbClr val="FFFFFF"/>
                </a:solidFill>
                <a:latin typeface="Canva Sans Bold"/>
              </a:rPr>
              <a:t>EXISTING  SYSTEM(COMAPARISON)</a:t>
            </a:r>
          </a:p>
        </p:txBody>
      </p:sp>
      <p:sp>
        <p:nvSpPr>
          <p:cNvPr name="TextBox 18" id="18"/>
          <p:cNvSpPr txBox="true"/>
          <p:nvPr/>
        </p:nvSpPr>
        <p:spPr>
          <a:xfrm rot="0">
            <a:off x="326571" y="2707422"/>
            <a:ext cx="8817429" cy="6706235"/>
          </a:xfrm>
          <a:prstGeom prst="rect">
            <a:avLst/>
          </a:prstGeom>
        </p:spPr>
        <p:txBody>
          <a:bodyPr anchor="t" rtlCol="false" tIns="0" lIns="0" bIns="0" rIns="0">
            <a:spAutoFit/>
          </a:bodyPr>
          <a:lstStyle/>
          <a:p>
            <a:pPr algn="just" marL="604519" indent="-302260" lvl="1">
              <a:lnSpc>
                <a:spcPts val="4479"/>
              </a:lnSpc>
              <a:buFont typeface="Arial"/>
              <a:buChar char="•"/>
            </a:pPr>
            <a:r>
              <a:rPr lang="en-US" sz="2799">
                <a:solidFill>
                  <a:srgbClr val="FFFFFF"/>
                </a:solidFill>
                <a:latin typeface="Canva Sans"/>
              </a:rPr>
              <a:t>The medicinal plants are  manually identified using structural features, namely, height, shape, size of leafy part, flowers, fruits, and branching patterns</a:t>
            </a:r>
          </a:p>
          <a:p>
            <a:pPr algn="just" marL="604519" indent="-302260" lvl="1">
              <a:lnSpc>
                <a:spcPts val="4479"/>
              </a:lnSpc>
              <a:buFont typeface="Arial"/>
              <a:buChar char="•"/>
            </a:pPr>
            <a:r>
              <a:rPr lang="en-US" sz="2799">
                <a:solidFill>
                  <a:srgbClr val="FFFFFF"/>
                </a:solidFill>
                <a:latin typeface="Canva Sans"/>
              </a:rPr>
              <a:t>Colour and texture from both sides of the leaf contain deterministic parameters to identify the species.</a:t>
            </a:r>
          </a:p>
          <a:p>
            <a:pPr algn="just" marL="604519" indent="-302260" lvl="1">
              <a:lnSpc>
                <a:spcPts val="4479"/>
              </a:lnSpc>
              <a:buFont typeface="Arial"/>
              <a:buChar char="•"/>
            </a:pPr>
            <a:r>
              <a:rPr lang="en-US" sz="2799">
                <a:solidFill>
                  <a:srgbClr val="FFFFFF"/>
                </a:solidFill>
                <a:latin typeface="Canva Sans"/>
              </a:rPr>
              <a:t>Visual plant disease estimation by human raters</a:t>
            </a:r>
          </a:p>
          <a:p>
            <a:pPr algn="just" marL="604519" indent="-302260" lvl="1">
              <a:lnSpc>
                <a:spcPts val="4479"/>
              </a:lnSpc>
              <a:buFont typeface="Arial"/>
              <a:buChar char="•"/>
            </a:pPr>
            <a:r>
              <a:rPr lang="en-US" sz="2799">
                <a:solidFill>
                  <a:srgbClr val="FFFFFF"/>
                </a:solidFill>
                <a:latin typeface="Canva Sans"/>
              </a:rPr>
              <a:t>Microscopic evaluation</a:t>
            </a:r>
          </a:p>
          <a:p>
            <a:pPr algn="just" marL="604519" indent="-302260" lvl="1">
              <a:lnSpc>
                <a:spcPts val="4479"/>
              </a:lnSpc>
              <a:buFont typeface="Arial"/>
              <a:buChar char="•"/>
            </a:pPr>
            <a:r>
              <a:rPr lang="en-US" sz="2799">
                <a:solidFill>
                  <a:srgbClr val="FFFFFF"/>
                </a:solidFill>
                <a:latin typeface="Canva Sans"/>
              </a:rPr>
              <a:t>Techniques like image processing, pattern recognition</a:t>
            </a:r>
          </a:p>
          <a:p>
            <a:pPr algn="just" marL="604519" indent="-302260" lvl="1">
              <a:lnSpc>
                <a:spcPts val="4479"/>
              </a:lnSpc>
              <a:buFont typeface="Arial"/>
              <a:buChar char="•"/>
            </a:pPr>
            <a:r>
              <a:rPr lang="en-US" sz="2799">
                <a:solidFill>
                  <a:srgbClr val="FFFFFF"/>
                </a:solidFill>
                <a:latin typeface="Canva Sans"/>
              </a:rPr>
              <a:t>By using charts and reference books.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193074" y="8153849"/>
            <a:ext cx="1472602" cy="736301"/>
          </a:xfrm>
          <a:custGeom>
            <a:avLst/>
            <a:gdLst/>
            <a:ahLst/>
            <a:cxnLst/>
            <a:rect r="r" b="b" t="t" l="l"/>
            <a:pathLst>
              <a:path h="736301" w="1472602">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49612" y="345969"/>
            <a:ext cx="502555" cy="476158"/>
          </a:xfrm>
          <a:custGeom>
            <a:avLst/>
            <a:gdLst/>
            <a:ahLst/>
            <a:cxnLst/>
            <a:rect r="r" b="b" t="t" l="l"/>
            <a:pathLst>
              <a:path h="476158" w="502555">
                <a:moveTo>
                  <a:pt x="0" y="0"/>
                </a:moveTo>
                <a:lnTo>
                  <a:pt x="502555" y="0"/>
                </a:lnTo>
                <a:lnTo>
                  <a:pt x="502555" y="476158"/>
                </a:lnTo>
                <a:lnTo>
                  <a:pt x="0" y="4761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a:grpSpLocks noChangeAspect="true"/>
          </p:cNvGrpSpPr>
          <p:nvPr/>
        </p:nvGrpSpPr>
        <p:grpSpPr>
          <a:xfrm rot="0">
            <a:off x="11030385" y="-2432353"/>
            <a:ext cx="5245168" cy="11294992"/>
            <a:chOff x="0" y="0"/>
            <a:chExt cx="2948813" cy="6350000"/>
          </a:xfrm>
        </p:grpSpPr>
        <p:sp>
          <p:nvSpPr>
            <p:cNvPr name="Freeform 6" id="6"/>
            <p:cNvSpPr/>
            <p:nvPr/>
          </p:nvSpPr>
          <p:spPr>
            <a:xfrm flipH="false" flipV="false" rot="0">
              <a:off x="0" y="0"/>
              <a:ext cx="2948813" cy="6350000"/>
            </a:xfrm>
            <a:custGeom>
              <a:avLst/>
              <a:gdLst/>
              <a:ahLst/>
              <a:cxnLst/>
              <a:rect r="r" b="b" t="t" l="l"/>
              <a:pathLst>
                <a:path h="6350000" w="2948813">
                  <a:moveTo>
                    <a:pt x="2948813" y="1474470"/>
                  </a:moveTo>
                  <a:lnTo>
                    <a:pt x="2948813" y="4875530"/>
                  </a:lnTo>
                  <a:cubicBezTo>
                    <a:pt x="2948813" y="5689854"/>
                    <a:pt x="2288667" y="6350000"/>
                    <a:pt x="1474343" y="6350000"/>
                  </a:cubicBezTo>
                  <a:lnTo>
                    <a:pt x="1474343" y="6350000"/>
                  </a:lnTo>
                  <a:cubicBezTo>
                    <a:pt x="660146" y="6350000"/>
                    <a:pt x="0" y="5689854"/>
                    <a:pt x="0" y="4875530"/>
                  </a:cubicBezTo>
                  <a:lnTo>
                    <a:pt x="0" y="1474470"/>
                  </a:lnTo>
                  <a:cubicBezTo>
                    <a:pt x="0" y="660146"/>
                    <a:pt x="660146" y="0"/>
                    <a:pt x="1474470" y="0"/>
                  </a:cubicBezTo>
                  <a:lnTo>
                    <a:pt x="1474470" y="0"/>
                  </a:lnTo>
                  <a:cubicBezTo>
                    <a:pt x="2288667" y="0"/>
                    <a:pt x="2948813" y="660146"/>
                    <a:pt x="2948813" y="1474470"/>
                  </a:cubicBezTo>
                  <a:close/>
                </a:path>
              </a:pathLst>
            </a:custGeom>
            <a:blipFill>
              <a:blip r:embed="rId8"/>
              <a:stretch>
                <a:fillRect l="-118920" t="0" r="-165616" b="0"/>
              </a:stretch>
            </a:blipFill>
          </p:spPr>
        </p:sp>
      </p:grpSp>
      <p:grpSp>
        <p:nvGrpSpPr>
          <p:cNvPr name="Group 7" id="7"/>
          <p:cNvGrpSpPr/>
          <p:nvPr/>
        </p:nvGrpSpPr>
        <p:grpSpPr>
          <a:xfrm rot="0">
            <a:off x="5117425" y="2346122"/>
            <a:ext cx="494567" cy="494567"/>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9" id="9"/>
          <p:cNvGrpSpPr/>
          <p:nvPr/>
        </p:nvGrpSpPr>
        <p:grpSpPr>
          <a:xfrm rot="0">
            <a:off x="5611992" y="2346122"/>
            <a:ext cx="494567" cy="494567"/>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1" id="11"/>
          <p:cNvGrpSpPr/>
          <p:nvPr/>
        </p:nvGrpSpPr>
        <p:grpSpPr>
          <a:xfrm rot="0">
            <a:off x="6106559" y="2346122"/>
            <a:ext cx="494567" cy="494567"/>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name="TextBox 13" id="13"/>
          <p:cNvSpPr txBox="true"/>
          <p:nvPr/>
        </p:nvSpPr>
        <p:spPr>
          <a:xfrm rot="0">
            <a:off x="1951400" y="1057275"/>
            <a:ext cx="8472756" cy="1035050"/>
          </a:xfrm>
          <a:prstGeom prst="rect">
            <a:avLst/>
          </a:prstGeom>
        </p:spPr>
        <p:txBody>
          <a:bodyPr anchor="t" rtlCol="false" tIns="0" lIns="0" bIns="0" rIns="0">
            <a:spAutoFit/>
          </a:bodyPr>
          <a:lstStyle/>
          <a:p>
            <a:pPr algn="l">
              <a:lnSpc>
                <a:spcPts val="8049"/>
              </a:lnSpc>
            </a:pPr>
            <a:r>
              <a:rPr lang="en-US" sz="6999">
                <a:solidFill>
                  <a:srgbClr val="FFFFFF"/>
                </a:solidFill>
                <a:latin typeface="Canva Sans Bold"/>
              </a:rPr>
              <a:t>DISADVANTAGES</a:t>
            </a:r>
          </a:p>
        </p:txBody>
      </p:sp>
      <p:sp>
        <p:nvSpPr>
          <p:cNvPr name="TextBox 14" id="14"/>
          <p:cNvSpPr txBox="true"/>
          <p:nvPr/>
        </p:nvSpPr>
        <p:spPr>
          <a:xfrm rot="0">
            <a:off x="2422784" y="3027979"/>
            <a:ext cx="7215882" cy="5494020"/>
          </a:xfrm>
          <a:prstGeom prst="rect">
            <a:avLst/>
          </a:prstGeom>
        </p:spPr>
        <p:txBody>
          <a:bodyPr anchor="t" rtlCol="false" tIns="0" lIns="0" bIns="0" rIns="0">
            <a:spAutoFit/>
          </a:bodyPr>
          <a:lstStyle/>
          <a:p>
            <a:pPr algn="l" marL="647700" indent="-323850" lvl="1">
              <a:lnSpc>
                <a:spcPts val="5490"/>
              </a:lnSpc>
              <a:buFont typeface="Arial"/>
              <a:buChar char="•"/>
            </a:pPr>
            <a:r>
              <a:rPr lang="en-US" sz="3000">
                <a:solidFill>
                  <a:srgbClr val="FFFFFF"/>
                </a:solidFill>
                <a:latin typeface="Canva Sans"/>
              </a:rPr>
              <a:t>Limited Accuracy</a:t>
            </a:r>
          </a:p>
          <a:p>
            <a:pPr algn="l" marL="647700" indent="-323850" lvl="1">
              <a:lnSpc>
                <a:spcPts val="5490"/>
              </a:lnSpc>
              <a:buFont typeface="Arial"/>
              <a:buChar char="•"/>
            </a:pPr>
            <a:r>
              <a:rPr lang="en-US" sz="3000">
                <a:solidFill>
                  <a:srgbClr val="FFFFFF"/>
                </a:solidFill>
                <a:latin typeface="Canva Sans"/>
              </a:rPr>
              <a:t>Lack of Comprehensive Information</a:t>
            </a:r>
          </a:p>
          <a:p>
            <a:pPr algn="l" marL="647700" indent="-323850" lvl="1">
              <a:lnSpc>
                <a:spcPts val="5490"/>
              </a:lnSpc>
              <a:buFont typeface="Arial"/>
              <a:buChar char="•"/>
            </a:pPr>
            <a:r>
              <a:rPr lang="en-US" sz="3000">
                <a:solidFill>
                  <a:srgbClr val="FFFFFF"/>
                </a:solidFill>
                <a:latin typeface="Canva Sans"/>
              </a:rPr>
              <a:t>Language Barriers</a:t>
            </a:r>
          </a:p>
          <a:p>
            <a:pPr algn="l" marL="647700" indent="-323850" lvl="1">
              <a:lnSpc>
                <a:spcPts val="5490"/>
              </a:lnSpc>
              <a:buFont typeface="Arial"/>
              <a:buChar char="•"/>
            </a:pPr>
            <a:r>
              <a:rPr lang="en-US" sz="3000">
                <a:solidFill>
                  <a:srgbClr val="FFFFFF"/>
                </a:solidFill>
                <a:latin typeface="Canva Sans"/>
              </a:rPr>
              <a:t>Region-Specific Databases</a:t>
            </a:r>
          </a:p>
          <a:p>
            <a:pPr algn="l" marL="647700" indent="-323850" lvl="1">
              <a:lnSpc>
                <a:spcPts val="5490"/>
              </a:lnSpc>
              <a:buFont typeface="Arial"/>
              <a:buChar char="•"/>
            </a:pPr>
            <a:r>
              <a:rPr lang="en-US" sz="3000">
                <a:solidFill>
                  <a:srgbClr val="FFFFFF"/>
                </a:solidFill>
                <a:latin typeface="Canva Sans"/>
              </a:rPr>
              <a:t>User-Dependent Accuracy</a:t>
            </a:r>
          </a:p>
          <a:p>
            <a:pPr algn="l" marL="647700" indent="-323850" lvl="1">
              <a:lnSpc>
                <a:spcPts val="5490"/>
              </a:lnSpc>
              <a:buFont typeface="Arial"/>
              <a:buChar char="•"/>
            </a:pPr>
            <a:r>
              <a:rPr lang="en-US" sz="3000">
                <a:solidFill>
                  <a:srgbClr val="FFFFFF"/>
                </a:solidFill>
                <a:latin typeface="Canva Sans"/>
              </a:rPr>
              <a:t>Outdated Information</a:t>
            </a:r>
          </a:p>
          <a:p>
            <a:pPr algn="l" marL="647700" indent="-323850" lvl="1">
              <a:lnSpc>
                <a:spcPts val="5490"/>
              </a:lnSpc>
              <a:buFont typeface="Arial"/>
              <a:buChar char="•"/>
            </a:pPr>
            <a:r>
              <a:rPr lang="en-US" sz="3000">
                <a:solidFill>
                  <a:srgbClr val="FFFFFF"/>
                </a:solidFill>
                <a:latin typeface="Canva Sans"/>
              </a:rPr>
              <a:t>Lack of Integration</a:t>
            </a:r>
          </a:p>
          <a:p>
            <a:pPr algn="l" marL="647700" indent="-323850" lvl="1">
              <a:lnSpc>
                <a:spcPts val="5490"/>
              </a:lnSpc>
              <a:buFont typeface="Arial"/>
              <a:buChar char="•"/>
            </a:pPr>
            <a:r>
              <a:rPr lang="en-US" sz="3000">
                <a:solidFill>
                  <a:srgbClr val="FFFFFF"/>
                </a:solidFill>
                <a:latin typeface="Canva Sans"/>
              </a:rPr>
              <a:t>Limited Scope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339470" y="8890150"/>
            <a:ext cx="1472602" cy="736301"/>
          </a:xfrm>
          <a:custGeom>
            <a:avLst/>
            <a:gdLst/>
            <a:ahLst/>
            <a:cxnLst/>
            <a:rect r="r" b="b" t="t" l="l"/>
            <a:pathLst>
              <a:path h="736301" w="1472602">
                <a:moveTo>
                  <a:pt x="0" y="0"/>
                </a:moveTo>
                <a:lnTo>
                  <a:pt x="1472602" y="0"/>
                </a:lnTo>
                <a:lnTo>
                  <a:pt x="1472602" y="736300"/>
                </a:lnTo>
                <a:lnTo>
                  <a:pt x="0" y="736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49612" y="345969"/>
            <a:ext cx="502555" cy="476158"/>
          </a:xfrm>
          <a:custGeom>
            <a:avLst/>
            <a:gdLst/>
            <a:ahLst/>
            <a:cxnLst/>
            <a:rect r="r" b="b" t="t" l="l"/>
            <a:pathLst>
              <a:path h="476158" w="502555">
                <a:moveTo>
                  <a:pt x="0" y="0"/>
                </a:moveTo>
                <a:lnTo>
                  <a:pt x="502555" y="0"/>
                </a:lnTo>
                <a:lnTo>
                  <a:pt x="502555" y="476158"/>
                </a:lnTo>
                <a:lnTo>
                  <a:pt x="0" y="4761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a:grpSpLocks noChangeAspect="true"/>
          </p:cNvGrpSpPr>
          <p:nvPr/>
        </p:nvGrpSpPr>
        <p:grpSpPr>
          <a:xfrm rot="0">
            <a:off x="-1299106" y="2767475"/>
            <a:ext cx="5461939" cy="5461939"/>
            <a:chOff x="0" y="0"/>
            <a:chExt cx="6350000" cy="6350000"/>
          </a:xfrm>
        </p:grpSpPr>
        <p:sp>
          <p:nvSpPr>
            <p:cNvPr name="Freeform 6" id="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l="-25151" t="0" r="-25151" b="0"/>
              </a:stretch>
            </a:blipFill>
          </p:spPr>
        </p:sp>
      </p:grpSp>
      <p:grpSp>
        <p:nvGrpSpPr>
          <p:cNvPr name="Group 7" id="7"/>
          <p:cNvGrpSpPr>
            <a:grpSpLocks noChangeAspect="true"/>
          </p:cNvGrpSpPr>
          <p:nvPr/>
        </p:nvGrpSpPr>
        <p:grpSpPr>
          <a:xfrm rot="0">
            <a:off x="4162833" y="2898540"/>
            <a:ext cx="5199808" cy="5199808"/>
            <a:chOff x="0" y="0"/>
            <a:chExt cx="6350000" cy="6350000"/>
          </a:xfrm>
        </p:grpSpPr>
        <p:sp>
          <p:nvSpPr>
            <p:cNvPr name="Freeform 8" id="8"/>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l="-50020" t="0" r="-50020" b="0"/>
              </a:stretch>
            </a:blipFill>
          </p:spPr>
        </p:sp>
      </p:grpSp>
      <p:grpSp>
        <p:nvGrpSpPr>
          <p:cNvPr name="Group 9" id="9"/>
          <p:cNvGrpSpPr/>
          <p:nvPr/>
        </p:nvGrpSpPr>
        <p:grpSpPr>
          <a:xfrm rot="0">
            <a:off x="8480164" y="1587182"/>
            <a:ext cx="494567" cy="494567"/>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1" id="11"/>
          <p:cNvGrpSpPr/>
          <p:nvPr/>
        </p:nvGrpSpPr>
        <p:grpSpPr>
          <a:xfrm rot="0">
            <a:off x="7985597" y="1587182"/>
            <a:ext cx="494567" cy="494567"/>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3" id="13"/>
          <p:cNvGrpSpPr/>
          <p:nvPr/>
        </p:nvGrpSpPr>
        <p:grpSpPr>
          <a:xfrm rot="0">
            <a:off x="7491030" y="1587182"/>
            <a:ext cx="494567" cy="494567"/>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name="TextBox 15" id="15"/>
          <p:cNvSpPr txBox="true"/>
          <p:nvPr/>
        </p:nvSpPr>
        <p:spPr>
          <a:xfrm rot="0">
            <a:off x="4420518" y="622148"/>
            <a:ext cx="8119292" cy="946150"/>
          </a:xfrm>
          <a:prstGeom prst="rect">
            <a:avLst/>
          </a:prstGeom>
        </p:spPr>
        <p:txBody>
          <a:bodyPr anchor="t" rtlCol="false" tIns="0" lIns="0" bIns="0" rIns="0">
            <a:spAutoFit/>
          </a:bodyPr>
          <a:lstStyle/>
          <a:p>
            <a:pPr algn="l">
              <a:lnSpc>
                <a:spcPts val="7474"/>
              </a:lnSpc>
            </a:pPr>
            <a:r>
              <a:rPr lang="en-US" sz="6499">
                <a:solidFill>
                  <a:srgbClr val="FFFFFF"/>
                </a:solidFill>
                <a:latin typeface="Canva Sans Bold"/>
              </a:rPr>
              <a:t>PROPOSED SYSTEM</a:t>
            </a:r>
          </a:p>
        </p:txBody>
      </p:sp>
      <p:sp>
        <p:nvSpPr>
          <p:cNvPr name="TextBox 16" id="16"/>
          <p:cNvSpPr txBox="true"/>
          <p:nvPr/>
        </p:nvSpPr>
        <p:spPr>
          <a:xfrm rot="0">
            <a:off x="9144000" y="2224258"/>
            <a:ext cx="8931771" cy="6443599"/>
          </a:xfrm>
          <a:prstGeom prst="rect">
            <a:avLst/>
          </a:prstGeom>
        </p:spPr>
        <p:txBody>
          <a:bodyPr anchor="t" rtlCol="false" tIns="0" lIns="0" bIns="0" rIns="0">
            <a:spAutoFit/>
          </a:bodyPr>
          <a:lstStyle/>
          <a:p>
            <a:pPr algn="just" marL="734059" indent="-367030" lvl="1">
              <a:lnSpc>
                <a:spcPts val="5167"/>
              </a:lnSpc>
              <a:buFont typeface="Arial"/>
              <a:buChar char="•"/>
            </a:pPr>
            <a:r>
              <a:rPr lang="en-US" sz="3399">
                <a:solidFill>
                  <a:srgbClr val="FFFFFF"/>
                </a:solidFill>
                <a:latin typeface="Canva Sans"/>
              </a:rPr>
              <a:t>Accurate Ayurvedic Plant Identification</a:t>
            </a:r>
          </a:p>
          <a:p>
            <a:pPr algn="just" marL="734059" indent="-367030" lvl="1">
              <a:lnSpc>
                <a:spcPts val="5167"/>
              </a:lnSpc>
              <a:buFont typeface="Arial"/>
              <a:buChar char="•"/>
            </a:pPr>
            <a:r>
              <a:rPr lang="en-US" sz="3399">
                <a:solidFill>
                  <a:srgbClr val="FFFFFF"/>
                </a:solidFill>
                <a:latin typeface="Canva Sans"/>
              </a:rPr>
              <a:t>Comprehensive Plant Recognition</a:t>
            </a:r>
          </a:p>
          <a:p>
            <a:pPr algn="just" marL="734059" indent="-367030" lvl="1">
              <a:lnSpc>
                <a:spcPts val="5167"/>
              </a:lnSpc>
              <a:buFont typeface="Arial"/>
              <a:buChar char="•"/>
            </a:pPr>
            <a:r>
              <a:rPr lang="en-US" sz="3399">
                <a:solidFill>
                  <a:srgbClr val="FFFFFF"/>
                </a:solidFill>
                <a:latin typeface="Canva Sans"/>
              </a:rPr>
              <a:t>Ayurvedic Plant Segregation</a:t>
            </a:r>
          </a:p>
          <a:p>
            <a:pPr algn="just" marL="734059" indent="-367030" lvl="1">
              <a:lnSpc>
                <a:spcPts val="5167"/>
              </a:lnSpc>
              <a:buFont typeface="Arial"/>
              <a:buChar char="•"/>
            </a:pPr>
            <a:r>
              <a:rPr lang="en-US" sz="3399">
                <a:solidFill>
                  <a:srgbClr val="FFFFFF"/>
                </a:solidFill>
                <a:latin typeface="Canva Sans"/>
              </a:rPr>
              <a:t>Extensive Ayurvedic Plant Database</a:t>
            </a:r>
          </a:p>
          <a:p>
            <a:pPr algn="just" marL="734059" indent="-367030" lvl="1">
              <a:lnSpc>
                <a:spcPts val="5167"/>
              </a:lnSpc>
              <a:buFont typeface="Arial"/>
              <a:buChar char="•"/>
            </a:pPr>
            <a:r>
              <a:rPr lang="en-US" sz="3399">
                <a:solidFill>
                  <a:srgbClr val="FFFFFF"/>
                </a:solidFill>
                <a:latin typeface="Canva Sans"/>
              </a:rPr>
              <a:t>Real-time Information Extraction</a:t>
            </a:r>
          </a:p>
          <a:p>
            <a:pPr algn="just" marL="734059" indent="-367030" lvl="1">
              <a:lnSpc>
                <a:spcPts val="5167"/>
              </a:lnSpc>
              <a:buFont typeface="Arial"/>
              <a:buChar char="•"/>
            </a:pPr>
            <a:r>
              <a:rPr lang="en-US" sz="3399">
                <a:solidFill>
                  <a:srgbClr val="FFFFFF"/>
                </a:solidFill>
                <a:latin typeface="Canva Sans"/>
              </a:rPr>
              <a:t>User-Friendly Interface</a:t>
            </a:r>
          </a:p>
          <a:p>
            <a:pPr algn="just" marL="734059" indent="-367030" lvl="1">
              <a:lnSpc>
                <a:spcPts val="5167"/>
              </a:lnSpc>
              <a:buFont typeface="Arial"/>
              <a:buChar char="•"/>
            </a:pPr>
            <a:r>
              <a:rPr lang="en-US" sz="3399">
                <a:solidFill>
                  <a:srgbClr val="FFFFFF"/>
                </a:solidFill>
                <a:latin typeface="Canva Sans"/>
              </a:rPr>
              <a:t>Educational Content</a:t>
            </a:r>
          </a:p>
          <a:p>
            <a:pPr algn="just" marL="734059" indent="-367030" lvl="1">
              <a:lnSpc>
                <a:spcPts val="5167"/>
              </a:lnSpc>
              <a:buFont typeface="Arial"/>
              <a:buChar char="•"/>
            </a:pPr>
            <a:r>
              <a:rPr lang="en-US" sz="3399">
                <a:solidFill>
                  <a:srgbClr val="FFFFFF"/>
                </a:solidFill>
                <a:latin typeface="Canva Sans"/>
              </a:rPr>
              <a:t>Regular Updates and Maintenance</a:t>
            </a:r>
          </a:p>
          <a:p>
            <a:pPr algn="just" marL="734059" indent="-367030" lvl="1">
              <a:lnSpc>
                <a:spcPts val="5167"/>
              </a:lnSpc>
              <a:buFont typeface="Arial"/>
              <a:buChar char="•"/>
            </a:pPr>
            <a:r>
              <a:rPr lang="en-US" sz="3399">
                <a:solidFill>
                  <a:srgbClr val="FFFFFF"/>
                </a:solidFill>
                <a:latin typeface="Canva Sans"/>
              </a:rPr>
              <a:t> Plant Library</a:t>
            </a:r>
          </a:p>
          <a:p>
            <a:pPr algn="just" marL="734059" indent="-367030" lvl="1">
              <a:lnSpc>
                <a:spcPts val="5167"/>
              </a:lnSpc>
              <a:buFont typeface="Arial"/>
              <a:buChar char="•"/>
            </a:pPr>
            <a:r>
              <a:rPr lang="en-US" sz="3399">
                <a:solidFill>
                  <a:srgbClr val="FFFFFF"/>
                </a:solidFill>
                <a:latin typeface="Canva Sans"/>
              </a:rPr>
              <a:t>Integration with Ayurvedic Databases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193074" y="8153849"/>
            <a:ext cx="1472602" cy="736301"/>
          </a:xfrm>
          <a:custGeom>
            <a:avLst/>
            <a:gdLst/>
            <a:ahLst/>
            <a:cxnLst/>
            <a:rect r="r" b="b" t="t" l="l"/>
            <a:pathLst>
              <a:path h="736301" w="1472602">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49612" y="345969"/>
            <a:ext cx="502555" cy="476158"/>
          </a:xfrm>
          <a:custGeom>
            <a:avLst/>
            <a:gdLst/>
            <a:ahLst/>
            <a:cxnLst/>
            <a:rect r="r" b="b" t="t" l="l"/>
            <a:pathLst>
              <a:path h="476158" w="502555">
                <a:moveTo>
                  <a:pt x="0" y="0"/>
                </a:moveTo>
                <a:lnTo>
                  <a:pt x="502555" y="0"/>
                </a:lnTo>
                <a:lnTo>
                  <a:pt x="502555" y="476158"/>
                </a:lnTo>
                <a:lnTo>
                  <a:pt x="0" y="4761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1693422" y="2455961"/>
            <a:ext cx="494567" cy="49456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7" id="7"/>
          <p:cNvGrpSpPr/>
          <p:nvPr/>
        </p:nvGrpSpPr>
        <p:grpSpPr>
          <a:xfrm rot="0">
            <a:off x="12187989" y="2455961"/>
            <a:ext cx="494567" cy="494567"/>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9" id="9"/>
          <p:cNvGrpSpPr/>
          <p:nvPr/>
        </p:nvGrpSpPr>
        <p:grpSpPr>
          <a:xfrm rot="0">
            <a:off x="12682557" y="2455961"/>
            <a:ext cx="494567" cy="494567"/>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name="Freeform 11" id="11"/>
          <p:cNvSpPr/>
          <p:nvPr/>
        </p:nvSpPr>
        <p:spPr>
          <a:xfrm flipH="false" flipV="false" rot="0">
            <a:off x="0" y="0"/>
            <a:ext cx="6345990" cy="10287000"/>
          </a:xfrm>
          <a:custGeom>
            <a:avLst/>
            <a:gdLst/>
            <a:ahLst/>
            <a:cxnLst/>
            <a:rect r="r" b="b" t="t" l="l"/>
            <a:pathLst>
              <a:path h="10287000" w="6345990">
                <a:moveTo>
                  <a:pt x="0" y="0"/>
                </a:moveTo>
                <a:lnTo>
                  <a:pt x="6345990" y="0"/>
                </a:lnTo>
                <a:lnTo>
                  <a:pt x="6345990" y="10287000"/>
                </a:lnTo>
                <a:lnTo>
                  <a:pt x="0" y="10287000"/>
                </a:lnTo>
                <a:lnTo>
                  <a:pt x="0" y="0"/>
                </a:lnTo>
                <a:close/>
              </a:path>
            </a:pathLst>
          </a:custGeom>
          <a:blipFill>
            <a:blip r:embed="rId8"/>
            <a:stretch>
              <a:fillRect l="0" t="-12742" r="0" b="-20712"/>
            </a:stretch>
          </a:blipFill>
        </p:spPr>
      </p:sp>
      <p:sp>
        <p:nvSpPr>
          <p:cNvPr name="TextBox 12" id="12"/>
          <p:cNvSpPr txBox="true"/>
          <p:nvPr/>
        </p:nvSpPr>
        <p:spPr>
          <a:xfrm rot="0">
            <a:off x="9391284" y="1066800"/>
            <a:ext cx="7077114" cy="1174750"/>
          </a:xfrm>
          <a:prstGeom prst="rect">
            <a:avLst/>
          </a:prstGeom>
        </p:spPr>
        <p:txBody>
          <a:bodyPr anchor="t" rtlCol="false" tIns="0" lIns="0" bIns="0" rIns="0">
            <a:spAutoFit/>
          </a:bodyPr>
          <a:lstStyle/>
          <a:p>
            <a:pPr algn="l">
              <a:lnSpc>
                <a:spcPts val="9200"/>
              </a:lnSpc>
            </a:pPr>
            <a:r>
              <a:rPr lang="en-US" sz="8000">
                <a:solidFill>
                  <a:srgbClr val="FFFFFF"/>
                </a:solidFill>
                <a:latin typeface="Canva Sans Bold"/>
              </a:rPr>
              <a:t>ADVANTAGES</a:t>
            </a:r>
          </a:p>
        </p:txBody>
      </p:sp>
      <p:sp>
        <p:nvSpPr>
          <p:cNvPr name="TextBox 13" id="13"/>
          <p:cNvSpPr txBox="true"/>
          <p:nvPr/>
        </p:nvSpPr>
        <p:spPr>
          <a:xfrm rot="0">
            <a:off x="8944428" y="3552532"/>
            <a:ext cx="7970825" cy="5705768"/>
          </a:xfrm>
          <a:prstGeom prst="rect">
            <a:avLst/>
          </a:prstGeom>
        </p:spPr>
        <p:txBody>
          <a:bodyPr anchor="t" rtlCol="false" tIns="0" lIns="0" bIns="0" rIns="0">
            <a:spAutoFit/>
          </a:bodyPr>
          <a:lstStyle/>
          <a:p>
            <a:pPr algn="l" marL="657673" indent="-328836" lvl="1">
              <a:lnSpc>
                <a:spcPts val="3503"/>
              </a:lnSpc>
              <a:buFont typeface="Arial"/>
              <a:buChar char="•"/>
            </a:pPr>
            <a:r>
              <a:rPr lang="en-US" sz="3046">
                <a:solidFill>
                  <a:srgbClr val="FFFFFF"/>
                </a:solidFill>
                <a:latin typeface="Canva Sans"/>
              </a:rPr>
              <a:t>Plant Identification</a:t>
            </a:r>
          </a:p>
          <a:p>
            <a:pPr algn="l">
              <a:lnSpc>
                <a:spcPts val="3503"/>
              </a:lnSpc>
            </a:pPr>
          </a:p>
          <a:p>
            <a:pPr algn="l" marL="657673" indent="-328836" lvl="1">
              <a:lnSpc>
                <a:spcPts val="3503"/>
              </a:lnSpc>
              <a:buFont typeface="Arial"/>
              <a:buChar char="•"/>
            </a:pPr>
            <a:r>
              <a:rPr lang="en-US" sz="3046">
                <a:solidFill>
                  <a:srgbClr val="FFFFFF"/>
                </a:solidFill>
                <a:latin typeface="Canva Sans"/>
              </a:rPr>
              <a:t>Knowledge Dissemination</a:t>
            </a:r>
          </a:p>
          <a:p>
            <a:pPr algn="l">
              <a:lnSpc>
                <a:spcPts val="3503"/>
              </a:lnSpc>
            </a:pPr>
          </a:p>
          <a:p>
            <a:pPr algn="l" marL="657673" indent="-328836" lvl="1">
              <a:lnSpc>
                <a:spcPts val="3503"/>
              </a:lnSpc>
              <a:buFont typeface="Arial"/>
              <a:buChar char="•"/>
            </a:pPr>
            <a:r>
              <a:rPr lang="en-US" sz="3046">
                <a:solidFill>
                  <a:srgbClr val="FFFFFF"/>
                </a:solidFill>
                <a:latin typeface="Canva Sans"/>
              </a:rPr>
              <a:t>Holistic Health Promotion</a:t>
            </a:r>
          </a:p>
          <a:p>
            <a:pPr algn="l">
              <a:lnSpc>
                <a:spcPts val="3503"/>
              </a:lnSpc>
            </a:pPr>
          </a:p>
          <a:p>
            <a:pPr algn="l" marL="657673" indent="-328836" lvl="1">
              <a:lnSpc>
                <a:spcPts val="3503"/>
              </a:lnSpc>
              <a:buFont typeface="Arial"/>
              <a:buChar char="•"/>
            </a:pPr>
            <a:r>
              <a:rPr lang="en-US" sz="3046">
                <a:solidFill>
                  <a:srgbClr val="FFFFFF"/>
                </a:solidFill>
                <a:latin typeface="Canva Sans"/>
              </a:rPr>
              <a:t>Accessibility</a:t>
            </a:r>
          </a:p>
          <a:p>
            <a:pPr algn="l">
              <a:lnSpc>
                <a:spcPts val="3450"/>
              </a:lnSpc>
            </a:pPr>
          </a:p>
          <a:p>
            <a:pPr algn="l" marL="657673" indent="-328836" lvl="1">
              <a:lnSpc>
                <a:spcPts val="3503"/>
              </a:lnSpc>
              <a:buFont typeface="Arial"/>
              <a:buChar char="•"/>
            </a:pPr>
            <a:r>
              <a:rPr lang="en-US" sz="3046">
                <a:solidFill>
                  <a:srgbClr val="FFFFFF"/>
                </a:solidFill>
                <a:latin typeface="Canva Sans"/>
              </a:rPr>
              <a:t>Speed and Convenience</a:t>
            </a:r>
          </a:p>
          <a:p>
            <a:pPr algn="l">
              <a:lnSpc>
                <a:spcPts val="3503"/>
              </a:lnSpc>
            </a:pPr>
          </a:p>
          <a:p>
            <a:pPr algn="l" marL="657673" indent="-328836" lvl="1">
              <a:lnSpc>
                <a:spcPts val="3503"/>
              </a:lnSpc>
              <a:buFont typeface="Arial"/>
              <a:buChar char="•"/>
            </a:pPr>
            <a:r>
              <a:rPr lang="en-US" sz="3046">
                <a:solidFill>
                  <a:srgbClr val="FFFFFF"/>
                </a:solidFill>
                <a:latin typeface="Canva Sans"/>
              </a:rPr>
              <a:t>User Enagement</a:t>
            </a:r>
          </a:p>
          <a:p>
            <a:pPr algn="l">
              <a:lnSpc>
                <a:spcPts val="3503"/>
              </a:lnSpc>
            </a:pPr>
          </a:p>
          <a:p>
            <a:pPr algn="l" marL="657673" indent="-328836" lvl="1">
              <a:lnSpc>
                <a:spcPts val="3503"/>
              </a:lnSpc>
              <a:buFont typeface="Arial"/>
              <a:buChar char="•"/>
            </a:pPr>
            <a:r>
              <a:rPr lang="en-US" sz="3046">
                <a:solidFill>
                  <a:srgbClr val="FFFFFF"/>
                </a:solidFill>
                <a:latin typeface="Canva Sans"/>
              </a:rPr>
              <a:t>Data and Model Accuracy</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193074" y="8153849"/>
            <a:ext cx="1472602" cy="736301"/>
          </a:xfrm>
          <a:custGeom>
            <a:avLst/>
            <a:gdLst/>
            <a:ahLst/>
            <a:cxnLst/>
            <a:rect r="r" b="b" t="t" l="l"/>
            <a:pathLst>
              <a:path h="736301" w="1472602">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49612" y="345969"/>
            <a:ext cx="502555" cy="476158"/>
          </a:xfrm>
          <a:custGeom>
            <a:avLst/>
            <a:gdLst/>
            <a:ahLst/>
            <a:cxnLst/>
            <a:rect r="r" b="b" t="t" l="l"/>
            <a:pathLst>
              <a:path h="476158" w="502555">
                <a:moveTo>
                  <a:pt x="0" y="0"/>
                </a:moveTo>
                <a:lnTo>
                  <a:pt x="502555" y="0"/>
                </a:lnTo>
                <a:lnTo>
                  <a:pt x="502555" y="476158"/>
                </a:lnTo>
                <a:lnTo>
                  <a:pt x="0" y="4761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a:grpSpLocks noChangeAspect="true"/>
          </p:cNvGrpSpPr>
          <p:nvPr/>
        </p:nvGrpSpPr>
        <p:grpSpPr>
          <a:xfrm rot="0">
            <a:off x="11816491" y="345969"/>
            <a:ext cx="7232783" cy="7232755"/>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0" r="-91974" b="0"/>
              </a:stretch>
            </a:blipFill>
          </p:spPr>
        </p:sp>
      </p:grpSp>
      <p:grpSp>
        <p:nvGrpSpPr>
          <p:cNvPr name="Group 7" id="7"/>
          <p:cNvGrpSpPr/>
          <p:nvPr/>
        </p:nvGrpSpPr>
        <p:grpSpPr>
          <a:xfrm rot="0">
            <a:off x="9818952" y="3564273"/>
            <a:ext cx="4899177" cy="4899177"/>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E2C25"/>
            </a:solidFill>
          </p:spPr>
        </p:sp>
      </p:grpSp>
      <p:grpSp>
        <p:nvGrpSpPr>
          <p:cNvPr name="Group 9" id="9"/>
          <p:cNvGrpSpPr>
            <a:grpSpLocks noChangeAspect="true"/>
          </p:cNvGrpSpPr>
          <p:nvPr/>
        </p:nvGrpSpPr>
        <p:grpSpPr>
          <a:xfrm rot="0">
            <a:off x="10111584" y="3856915"/>
            <a:ext cx="4313912" cy="4313894"/>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87623" t="0" r="-4351" b="0"/>
              </a:stretch>
            </a:blipFill>
          </p:spPr>
        </p:sp>
      </p:grpSp>
      <p:grpSp>
        <p:nvGrpSpPr>
          <p:cNvPr name="Group 11" id="11"/>
          <p:cNvGrpSpPr/>
          <p:nvPr/>
        </p:nvGrpSpPr>
        <p:grpSpPr>
          <a:xfrm rot="0">
            <a:off x="4755600" y="1592455"/>
            <a:ext cx="494567" cy="494567"/>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3" id="13"/>
          <p:cNvGrpSpPr/>
          <p:nvPr/>
        </p:nvGrpSpPr>
        <p:grpSpPr>
          <a:xfrm rot="0">
            <a:off x="5250167" y="1592455"/>
            <a:ext cx="494567" cy="494567"/>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5" id="15"/>
          <p:cNvGrpSpPr/>
          <p:nvPr/>
        </p:nvGrpSpPr>
        <p:grpSpPr>
          <a:xfrm rot="0">
            <a:off x="5744734" y="1592455"/>
            <a:ext cx="494567" cy="494567"/>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name="TextBox 17" id="17"/>
          <p:cNvSpPr txBox="true"/>
          <p:nvPr/>
        </p:nvSpPr>
        <p:spPr>
          <a:xfrm rot="0">
            <a:off x="2755195" y="530860"/>
            <a:ext cx="9513345" cy="1014730"/>
          </a:xfrm>
          <a:prstGeom prst="rect">
            <a:avLst/>
          </a:prstGeom>
        </p:spPr>
        <p:txBody>
          <a:bodyPr anchor="t" rtlCol="false" tIns="0" lIns="0" bIns="0" rIns="0">
            <a:spAutoFit/>
          </a:bodyPr>
          <a:lstStyle/>
          <a:p>
            <a:pPr algn="l">
              <a:lnSpc>
                <a:spcPts val="7820"/>
              </a:lnSpc>
            </a:pPr>
            <a:r>
              <a:rPr lang="en-US" sz="6800">
                <a:solidFill>
                  <a:srgbClr val="FFFFFF"/>
                </a:solidFill>
                <a:latin typeface="Canva Sans Bold"/>
              </a:rPr>
              <a:t>CONCLUSION</a:t>
            </a:r>
          </a:p>
        </p:txBody>
      </p:sp>
      <p:sp>
        <p:nvSpPr>
          <p:cNvPr name="TextBox 18" id="18"/>
          <p:cNvSpPr txBox="true"/>
          <p:nvPr/>
        </p:nvSpPr>
        <p:spPr>
          <a:xfrm rot="0">
            <a:off x="349612" y="2029872"/>
            <a:ext cx="9469340" cy="7910830"/>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FFFFFF"/>
                </a:solidFill>
                <a:latin typeface="Canva Sans"/>
              </a:rPr>
              <a:t>Culinary and Home Remedies</a:t>
            </a:r>
          </a:p>
          <a:p>
            <a:pPr algn="just" marL="604519" indent="-302260" lvl="1">
              <a:lnSpc>
                <a:spcPts val="3919"/>
              </a:lnSpc>
              <a:buFont typeface="Arial"/>
              <a:buChar char="•"/>
            </a:pPr>
            <a:r>
              <a:rPr lang="en-US" sz="2799">
                <a:solidFill>
                  <a:srgbClr val="FFFFFF"/>
                </a:solidFill>
                <a:latin typeface="Canva Sans"/>
              </a:rPr>
              <a:t>The app accurately identifies a wide variety of plants, with a specific focus on Ayurvedic plants, ensuring reliable results for users.</a:t>
            </a:r>
          </a:p>
          <a:p>
            <a:pPr algn="just" marL="604519" indent="-302260" lvl="1">
              <a:lnSpc>
                <a:spcPts val="3919"/>
              </a:lnSpc>
              <a:buFont typeface="Arial"/>
              <a:buChar char="•"/>
            </a:pPr>
            <a:r>
              <a:rPr lang="en-US" sz="2799">
                <a:solidFill>
                  <a:srgbClr val="FFFFFF"/>
                </a:solidFill>
                <a:latin typeface="Canva Sans"/>
              </a:rPr>
              <a:t>Users receive detailed and comprehensive information about the identified Ayurvedic plants, including their medicinal properties, uses, advantages, and benifits enhancing their knowledge base</a:t>
            </a:r>
          </a:p>
          <a:p>
            <a:pPr algn="just" marL="604519" indent="-302260" lvl="1">
              <a:lnSpc>
                <a:spcPts val="3919"/>
              </a:lnSpc>
              <a:buFont typeface="Arial"/>
              <a:buChar char="•"/>
            </a:pPr>
            <a:r>
              <a:rPr lang="en-US" sz="2799">
                <a:solidFill>
                  <a:srgbClr val="FFFFFF"/>
                </a:solidFill>
                <a:latin typeface="Canva Sans"/>
              </a:rPr>
              <a:t>The app engages users with educational content, fostering a deeper understanding of Ayurvedic plants, herbal medicine, and traditional healing practices, thereby promoting holistic health awareness</a:t>
            </a:r>
          </a:p>
          <a:p>
            <a:pPr algn="just" marL="604519" indent="-302260" lvl="1">
              <a:lnSpc>
                <a:spcPts val="3919"/>
              </a:lnSpc>
              <a:buFont typeface="Arial"/>
              <a:buChar char="•"/>
            </a:pPr>
            <a:r>
              <a:rPr lang="en-US" sz="2799">
                <a:solidFill>
                  <a:srgbClr val="FFFFFF"/>
                </a:solidFill>
                <a:latin typeface="Canva Sans"/>
              </a:rPr>
              <a:t>Promotion of Ayurvedic Knowledge</a:t>
            </a:r>
          </a:p>
          <a:p>
            <a:pPr algn="just" marL="604519" indent="-302260" lvl="1">
              <a:lnSpc>
                <a:spcPts val="3919"/>
              </a:lnSpc>
              <a:buFont typeface="Arial"/>
              <a:buChar char="•"/>
            </a:pPr>
            <a:r>
              <a:rPr lang="en-US" sz="2799">
                <a:solidFill>
                  <a:srgbClr val="FFFFFF"/>
                </a:solidFill>
                <a:latin typeface="Canva Sans"/>
              </a:rPr>
              <a:t>Integration with Healthcare Practices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9612" y="345969"/>
            <a:ext cx="502555" cy="476158"/>
          </a:xfrm>
          <a:custGeom>
            <a:avLst/>
            <a:gdLst/>
            <a:ahLst/>
            <a:cxnLst/>
            <a:rect r="r" b="b" t="t" l="l"/>
            <a:pathLst>
              <a:path h="476158" w="502555">
                <a:moveTo>
                  <a:pt x="0" y="0"/>
                </a:moveTo>
                <a:lnTo>
                  <a:pt x="502555" y="0"/>
                </a:lnTo>
                <a:lnTo>
                  <a:pt x="502555" y="476158"/>
                </a:lnTo>
                <a:lnTo>
                  <a:pt x="0" y="47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11823855" y="1028700"/>
            <a:ext cx="6464145" cy="9258300"/>
            <a:chOff x="0" y="0"/>
            <a:chExt cx="4433570" cy="6350000"/>
          </a:xfrm>
        </p:grpSpPr>
        <p:sp>
          <p:nvSpPr>
            <p:cNvPr name="Freeform 5" id="5"/>
            <p:cNvSpPr/>
            <p:nvPr/>
          </p:nvSpPr>
          <p:spPr>
            <a:xfrm flipH="false" flipV="false" rot="0">
              <a:off x="0" y="0"/>
              <a:ext cx="4433570" cy="6350000"/>
            </a:xfrm>
            <a:custGeom>
              <a:avLst/>
              <a:gdLst/>
              <a:ahLst/>
              <a:cxnLst/>
              <a:rect r="r" b="b" t="t" l="l"/>
              <a:pathLst>
                <a:path h="6350000" w="443357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blipFill>
              <a:blip r:embed="rId6"/>
              <a:stretch>
                <a:fillRect l="-57614" t="0" r="-57614" b="0"/>
              </a:stretch>
            </a:blipFill>
          </p:spPr>
        </p:sp>
      </p:grpSp>
      <p:grpSp>
        <p:nvGrpSpPr>
          <p:cNvPr name="Group 6" id="6"/>
          <p:cNvGrpSpPr/>
          <p:nvPr/>
        </p:nvGrpSpPr>
        <p:grpSpPr>
          <a:xfrm rot="0">
            <a:off x="9327866" y="1345171"/>
            <a:ext cx="4991978" cy="499197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E2C25"/>
            </a:solidFill>
          </p:spPr>
        </p:sp>
      </p:grpSp>
      <p:grpSp>
        <p:nvGrpSpPr>
          <p:cNvPr name="Group 8" id="8"/>
          <p:cNvGrpSpPr>
            <a:grpSpLocks noChangeAspect="true"/>
          </p:cNvGrpSpPr>
          <p:nvPr/>
        </p:nvGrpSpPr>
        <p:grpSpPr>
          <a:xfrm rot="0">
            <a:off x="9697012" y="1643356"/>
            <a:ext cx="4395626" cy="4395609"/>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0" r="0" b="0"/>
              </a:stretch>
            </a:blipFill>
          </p:spPr>
        </p:sp>
      </p:grpSp>
      <p:grpSp>
        <p:nvGrpSpPr>
          <p:cNvPr name="Group 10" id="10"/>
          <p:cNvGrpSpPr/>
          <p:nvPr/>
        </p:nvGrpSpPr>
        <p:grpSpPr>
          <a:xfrm rot="0">
            <a:off x="3525378" y="1643356"/>
            <a:ext cx="494567" cy="494567"/>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2" id="12"/>
          <p:cNvGrpSpPr/>
          <p:nvPr/>
        </p:nvGrpSpPr>
        <p:grpSpPr>
          <a:xfrm rot="0">
            <a:off x="4019946" y="1643356"/>
            <a:ext cx="494567" cy="494567"/>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4" id="14"/>
          <p:cNvGrpSpPr/>
          <p:nvPr/>
        </p:nvGrpSpPr>
        <p:grpSpPr>
          <a:xfrm rot="0">
            <a:off x="4514513" y="1643356"/>
            <a:ext cx="494567" cy="494567"/>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6" id="16"/>
          <p:cNvGrpSpPr/>
          <p:nvPr/>
        </p:nvGrpSpPr>
        <p:grpSpPr>
          <a:xfrm rot="0">
            <a:off x="9697012" y="6337149"/>
            <a:ext cx="2621420" cy="2621420"/>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E2C25"/>
            </a:solidFill>
          </p:spPr>
        </p:sp>
      </p:grpSp>
      <p:grpSp>
        <p:nvGrpSpPr>
          <p:cNvPr name="Group 18" id="18"/>
          <p:cNvGrpSpPr>
            <a:grpSpLocks noChangeAspect="true"/>
          </p:cNvGrpSpPr>
          <p:nvPr/>
        </p:nvGrpSpPr>
        <p:grpSpPr>
          <a:xfrm rot="0">
            <a:off x="9853592" y="6493734"/>
            <a:ext cx="2308259" cy="2308250"/>
            <a:chOff x="0" y="0"/>
            <a:chExt cx="6350000" cy="6349975"/>
          </a:xfrm>
        </p:grpSpPr>
        <p:sp>
          <p:nvSpPr>
            <p:cNvPr name="Freeform 19" id="1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91974" t="0" r="0" b="0"/>
              </a:stretch>
            </a:blipFill>
          </p:spPr>
        </p:sp>
      </p:grpSp>
      <p:sp>
        <p:nvSpPr>
          <p:cNvPr name="TextBox 20" id="20"/>
          <p:cNvSpPr txBox="true"/>
          <p:nvPr/>
        </p:nvSpPr>
        <p:spPr>
          <a:xfrm rot="0">
            <a:off x="1470523" y="574675"/>
            <a:ext cx="7077114" cy="946150"/>
          </a:xfrm>
          <a:prstGeom prst="rect">
            <a:avLst/>
          </a:prstGeom>
        </p:spPr>
        <p:txBody>
          <a:bodyPr anchor="t" rtlCol="false" tIns="0" lIns="0" bIns="0" rIns="0">
            <a:spAutoFit/>
          </a:bodyPr>
          <a:lstStyle/>
          <a:p>
            <a:pPr algn="l">
              <a:lnSpc>
                <a:spcPts val="7474"/>
              </a:lnSpc>
            </a:pPr>
            <a:r>
              <a:rPr lang="en-US" sz="6499">
                <a:solidFill>
                  <a:srgbClr val="FFFFFF"/>
                </a:solidFill>
                <a:latin typeface="Canva Sans Bold"/>
              </a:rPr>
              <a:t>REFERENCES</a:t>
            </a:r>
          </a:p>
        </p:txBody>
      </p:sp>
      <p:sp>
        <p:nvSpPr>
          <p:cNvPr name="TextBox 21" id="21"/>
          <p:cNvSpPr txBox="true"/>
          <p:nvPr/>
        </p:nvSpPr>
        <p:spPr>
          <a:xfrm rot="0">
            <a:off x="425836" y="2223648"/>
            <a:ext cx="8902030" cy="8518440"/>
          </a:xfrm>
          <a:prstGeom prst="rect">
            <a:avLst/>
          </a:prstGeom>
        </p:spPr>
        <p:txBody>
          <a:bodyPr anchor="t" rtlCol="false" tIns="0" lIns="0" bIns="0" rIns="0">
            <a:spAutoFit/>
          </a:bodyPr>
          <a:lstStyle/>
          <a:p>
            <a:pPr algn="just" marL="516161" indent="-258081" lvl="1">
              <a:lnSpc>
                <a:spcPts val="3347"/>
              </a:lnSpc>
              <a:buFont typeface="Arial"/>
              <a:buChar char="•"/>
            </a:pPr>
            <a:r>
              <a:rPr lang="en-US" sz="2390">
                <a:solidFill>
                  <a:srgbClr val="FFFFFF"/>
                </a:solidFill>
                <a:latin typeface="Canva Sans"/>
              </a:rPr>
              <a:t>Title: "Natural Language Processing in the Biomedical Domain: A Unified System Architecture Overview",Authors: K. B. Cohen, L. Hunter</a:t>
            </a:r>
          </a:p>
          <a:p>
            <a:pPr algn="just" marL="516161" indent="-258081" lvl="1">
              <a:lnSpc>
                <a:spcPts val="3347"/>
              </a:lnSpc>
              <a:buFont typeface="Arial"/>
              <a:buChar char="•"/>
            </a:pPr>
            <a:r>
              <a:rPr lang="en-US" sz="2390">
                <a:solidFill>
                  <a:srgbClr val="FFFFFF"/>
                </a:solidFill>
                <a:latin typeface="Canva Sans"/>
              </a:rPr>
              <a:t>Title: "A Survey on Plant Leaf Recognition Techniques"Authors: S. N. Omkar, S. Ramachandra</a:t>
            </a:r>
          </a:p>
          <a:p>
            <a:pPr algn="just" marL="516161" indent="-258081" lvl="1">
              <a:lnSpc>
                <a:spcPts val="3347"/>
              </a:lnSpc>
              <a:buFont typeface="Arial"/>
              <a:buChar char="•"/>
            </a:pPr>
            <a:r>
              <a:rPr lang="en-US" sz="2390">
                <a:solidFill>
                  <a:srgbClr val="FFFFFF"/>
                </a:solidFill>
                <a:latin typeface="Canva Sans Semi-Bold"/>
              </a:rPr>
              <a:t>Title</a:t>
            </a:r>
            <a:r>
              <a:rPr lang="en-US" sz="2390">
                <a:solidFill>
                  <a:srgbClr val="FFFFFF"/>
                </a:solidFill>
                <a:latin typeface="Canva Sans"/>
              </a:rPr>
              <a:t>: "A Survey of Leaf Recognition Techniques"</a:t>
            </a:r>
            <a:r>
              <a:rPr lang="en-US" sz="2390">
                <a:solidFill>
                  <a:srgbClr val="FFFFFF"/>
                </a:solidFill>
                <a:latin typeface="Canva Sans Semi-Bold"/>
              </a:rPr>
              <a:t>Authors</a:t>
            </a:r>
            <a:r>
              <a:rPr lang="en-US" sz="2390">
                <a:solidFill>
                  <a:srgbClr val="FFFFFF"/>
                </a:solidFill>
                <a:latin typeface="Canva Sans"/>
              </a:rPr>
              <a:t>: R. Senthil, R. Amirtharaja</a:t>
            </a:r>
          </a:p>
          <a:p>
            <a:pPr algn="just" marL="516161" indent="-258081" lvl="1">
              <a:lnSpc>
                <a:spcPts val="3347"/>
              </a:lnSpc>
              <a:buFont typeface="Arial"/>
              <a:buChar char="•"/>
            </a:pPr>
            <a:r>
              <a:rPr lang="en-US" sz="2390">
                <a:solidFill>
                  <a:srgbClr val="FFFFFF"/>
                </a:solidFill>
                <a:latin typeface="Canva Sans Semi-Bold"/>
              </a:rPr>
              <a:t>Title</a:t>
            </a:r>
            <a:r>
              <a:rPr lang="en-US" sz="2390">
                <a:solidFill>
                  <a:srgbClr val="FFFFFF"/>
                </a:solidFill>
                <a:latin typeface="Canva Sans"/>
              </a:rPr>
              <a:t>: "Plant Identification Using Deep Neural Networks via Optimization of Transfer Learning Parameters"Authors: O. Avsievich, A. A. Aivazyan</a:t>
            </a:r>
          </a:p>
          <a:p>
            <a:pPr algn="just" marL="516161" indent="-258081" lvl="1">
              <a:lnSpc>
                <a:spcPts val="3347"/>
              </a:lnSpc>
              <a:buFont typeface="Arial"/>
              <a:buChar char="•"/>
            </a:pPr>
            <a:r>
              <a:rPr lang="en-US" sz="2390">
                <a:solidFill>
                  <a:srgbClr val="FFFFFF"/>
                </a:solidFill>
                <a:latin typeface="Canva Sans Semi-Bold"/>
              </a:rPr>
              <a:t>Title</a:t>
            </a:r>
            <a:r>
              <a:rPr lang="en-US" sz="2390">
                <a:solidFill>
                  <a:srgbClr val="FFFFFF"/>
                </a:solidFill>
                <a:latin typeface="Canva Sans"/>
              </a:rPr>
              <a:t>: "Deep Plant Phenomics: A Deep Learning Platform for Complex Plant Phenotyping Tasks"</a:t>
            </a:r>
            <a:r>
              <a:rPr lang="en-US" sz="2390">
                <a:solidFill>
                  <a:srgbClr val="FFFFFF"/>
                </a:solidFill>
                <a:latin typeface="Canva Sans Semi-Bold"/>
              </a:rPr>
              <a:t>Authors</a:t>
            </a:r>
            <a:r>
              <a:rPr lang="en-US" sz="2390">
                <a:solidFill>
                  <a:srgbClr val="FFFFFF"/>
                </a:solidFill>
                <a:latin typeface="Canva Sans"/>
              </a:rPr>
              <a:t>: W. DeChant, S. Lilavois</a:t>
            </a:r>
          </a:p>
          <a:p>
            <a:pPr algn="just" marL="516161" indent="-258081" lvl="1">
              <a:lnSpc>
                <a:spcPts val="3347"/>
              </a:lnSpc>
              <a:buFont typeface="Arial"/>
              <a:buChar char="•"/>
            </a:pPr>
            <a:r>
              <a:rPr lang="en-US" sz="2390">
                <a:solidFill>
                  <a:srgbClr val="FFFFFF"/>
                </a:solidFill>
                <a:latin typeface="Canva Sans"/>
              </a:rPr>
              <a:t>Google Scholar, IEEE Xplore, ResearchGate ,ChatGPT, MDPI,Springer,PubMed,ScienceDirect:,Academia.edu  Sci-hub etc.</a:t>
            </a:r>
          </a:p>
          <a:p>
            <a:pPr algn="just" marL="516161" indent="-258081" lvl="1">
              <a:lnSpc>
                <a:spcPts val="3347"/>
              </a:lnSpc>
              <a:buFont typeface="Arial"/>
              <a:buChar char="•"/>
            </a:pPr>
            <a:r>
              <a:rPr lang="en-US" sz="2390">
                <a:solidFill>
                  <a:srgbClr val="FFFFFF"/>
                </a:solidFill>
                <a:latin typeface="Canva Sans"/>
              </a:rPr>
              <a:t>Easy ayurveda website, ayurveda dravyaguna,e-dravya apps and many books including chatgpt for database information collection</a:t>
            </a:r>
          </a:p>
          <a:p>
            <a:pPr algn="just">
              <a:lnSpc>
                <a:spcPts val="4064"/>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0">
            <a:off x="3408790" y="1764683"/>
            <a:ext cx="11470419" cy="8235535"/>
          </a:xfrm>
          <a:custGeom>
            <a:avLst/>
            <a:gdLst/>
            <a:ahLst/>
            <a:cxnLst/>
            <a:rect r="r" b="b" t="t" l="l"/>
            <a:pathLst>
              <a:path h="8235535" w="11470419">
                <a:moveTo>
                  <a:pt x="0" y="0"/>
                </a:moveTo>
                <a:lnTo>
                  <a:pt x="11470420" y="0"/>
                </a:lnTo>
                <a:lnTo>
                  <a:pt x="11470420" y="8235535"/>
                </a:lnTo>
                <a:lnTo>
                  <a:pt x="0" y="8235535"/>
                </a:lnTo>
                <a:lnTo>
                  <a:pt x="0" y="0"/>
                </a:lnTo>
                <a:close/>
              </a:path>
            </a:pathLst>
          </a:custGeom>
          <a:blipFill>
            <a:blip r:embed="rId2"/>
            <a:stretch>
              <a:fillRect l="0" t="0" r="0" b="0"/>
            </a:stretch>
          </a:blipFill>
        </p:spPr>
      </p:sp>
      <p:sp>
        <p:nvSpPr>
          <p:cNvPr name="TextBox 3" id="3"/>
          <p:cNvSpPr txBox="true"/>
          <p:nvPr/>
        </p:nvSpPr>
        <p:spPr>
          <a:xfrm rot="0">
            <a:off x="3676955" y="453759"/>
            <a:ext cx="10934091" cy="1045107"/>
          </a:xfrm>
          <a:prstGeom prst="rect">
            <a:avLst/>
          </a:prstGeom>
        </p:spPr>
        <p:txBody>
          <a:bodyPr anchor="t" rtlCol="false" tIns="0" lIns="0" bIns="0" rIns="0">
            <a:spAutoFit/>
          </a:bodyPr>
          <a:lstStyle/>
          <a:p>
            <a:pPr algn="ctr">
              <a:lnSpc>
                <a:spcPts val="8645"/>
              </a:lnSpc>
            </a:pPr>
            <a:r>
              <a:rPr lang="en-US" sz="6175">
                <a:solidFill>
                  <a:srgbClr val="FFFFFF"/>
                </a:solidFill>
                <a:latin typeface="Canva Sans Bold"/>
              </a:rPr>
              <a:t>CONFERENCE  CERTIFICATE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0">
            <a:off x="2527504" y="192710"/>
            <a:ext cx="14174584" cy="9901581"/>
          </a:xfrm>
          <a:custGeom>
            <a:avLst/>
            <a:gdLst/>
            <a:ahLst/>
            <a:cxnLst/>
            <a:rect r="r" b="b" t="t" l="l"/>
            <a:pathLst>
              <a:path h="9901581" w="14174584">
                <a:moveTo>
                  <a:pt x="0" y="0"/>
                </a:moveTo>
                <a:lnTo>
                  <a:pt x="14174584" y="0"/>
                </a:lnTo>
                <a:lnTo>
                  <a:pt x="14174584" y="9901580"/>
                </a:lnTo>
                <a:lnTo>
                  <a:pt x="0" y="9901580"/>
                </a:lnTo>
                <a:lnTo>
                  <a:pt x="0" y="0"/>
                </a:lnTo>
                <a:close/>
              </a:path>
            </a:pathLst>
          </a:custGeom>
          <a:blipFill>
            <a:blip r:embed="rId2"/>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0">
            <a:off x="5103076" y="2096922"/>
            <a:ext cx="8081848" cy="3510774"/>
          </a:xfrm>
          <a:custGeom>
            <a:avLst/>
            <a:gdLst/>
            <a:ahLst/>
            <a:cxnLst/>
            <a:rect r="r" b="b" t="t" l="l"/>
            <a:pathLst>
              <a:path h="3510774" w="8081848">
                <a:moveTo>
                  <a:pt x="0" y="0"/>
                </a:moveTo>
                <a:lnTo>
                  <a:pt x="8081848" y="0"/>
                </a:lnTo>
                <a:lnTo>
                  <a:pt x="8081848" y="3510774"/>
                </a:lnTo>
                <a:lnTo>
                  <a:pt x="0" y="3510774"/>
                </a:lnTo>
                <a:lnTo>
                  <a:pt x="0" y="0"/>
                </a:lnTo>
                <a:close/>
              </a:path>
            </a:pathLst>
          </a:custGeom>
          <a:blipFill>
            <a:blip r:embed="rId2"/>
            <a:stretch>
              <a:fillRect l="0" t="0" r="0" b="0"/>
            </a:stretch>
          </a:blipFill>
        </p:spPr>
      </p:sp>
      <p:sp>
        <p:nvSpPr>
          <p:cNvPr name="TextBox 3" id="3"/>
          <p:cNvSpPr txBox="true"/>
          <p:nvPr/>
        </p:nvSpPr>
        <p:spPr>
          <a:xfrm rot="0">
            <a:off x="565646" y="471887"/>
            <a:ext cx="17156708" cy="1495095"/>
          </a:xfrm>
          <a:prstGeom prst="rect">
            <a:avLst/>
          </a:prstGeom>
        </p:spPr>
        <p:txBody>
          <a:bodyPr anchor="t" rtlCol="false" tIns="0" lIns="0" bIns="0" rIns="0">
            <a:spAutoFit/>
          </a:bodyPr>
          <a:lstStyle/>
          <a:p>
            <a:pPr algn="ctr">
              <a:lnSpc>
                <a:spcPts val="12220"/>
              </a:lnSpc>
            </a:pPr>
            <a:r>
              <a:rPr lang="en-US" sz="8728">
                <a:solidFill>
                  <a:srgbClr val="FFFFFF"/>
                </a:solidFill>
                <a:latin typeface="Canva Sans Bold"/>
              </a:rPr>
              <a:t>JOURNAL PAPER PUBLICATION</a:t>
            </a:r>
          </a:p>
        </p:txBody>
      </p:sp>
      <p:sp>
        <p:nvSpPr>
          <p:cNvPr name="TextBox 4" id="4"/>
          <p:cNvSpPr txBox="true"/>
          <p:nvPr/>
        </p:nvSpPr>
        <p:spPr>
          <a:xfrm rot="0">
            <a:off x="1028700" y="5661436"/>
            <a:ext cx="16693654" cy="4259085"/>
          </a:xfrm>
          <a:prstGeom prst="rect">
            <a:avLst/>
          </a:prstGeom>
        </p:spPr>
        <p:txBody>
          <a:bodyPr anchor="t" rtlCol="false" tIns="0" lIns="0" bIns="0" rIns="0">
            <a:spAutoFit/>
          </a:bodyPr>
          <a:lstStyle/>
          <a:p>
            <a:pPr algn="just">
              <a:lnSpc>
                <a:spcPts val="5665"/>
              </a:lnSpc>
            </a:pPr>
            <a:r>
              <a:rPr lang="en-US" sz="4047">
                <a:solidFill>
                  <a:srgbClr val="FFFFFF"/>
                </a:solidFill>
                <a:latin typeface="Canva Sans"/>
              </a:rPr>
              <a:t>Our project, titled "AI-Based Ayurvedic Plant Divination," has been published in the Indian Journal of Natural Sciences, a reputable Web of Science indexed journal. This international bimonthly publication is dedicated to advancing knowledge across natural sciences.The full paper can be accessed through the following link: https://tnsroindia.org.in/journals.html</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193074" y="8153849"/>
            <a:ext cx="1472602" cy="736301"/>
          </a:xfrm>
          <a:custGeom>
            <a:avLst/>
            <a:gdLst/>
            <a:ahLst/>
            <a:cxnLst/>
            <a:rect r="r" b="b" t="t" l="l"/>
            <a:pathLst>
              <a:path h="736301" w="1472602">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49612" y="345969"/>
            <a:ext cx="502555" cy="476158"/>
          </a:xfrm>
          <a:custGeom>
            <a:avLst/>
            <a:gdLst/>
            <a:ahLst/>
            <a:cxnLst/>
            <a:rect r="r" b="b" t="t" l="l"/>
            <a:pathLst>
              <a:path h="476158" w="502555">
                <a:moveTo>
                  <a:pt x="0" y="0"/>
                </a:moveTo>
                <a:lnTo>
                  <a:pt x="502555" y="0"/>
                </a:lnTo>
                <a:lnTo>
                  <a:pt x="502555" y="476158"/>
                </a:lnTo>
                <a:lnTo>
                  <a:pt x="0" y="4761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a:grpSpLocks noChangeAspect="true"/>
          </p:cNvGrpSpPr>
          <p:nvPr/>
        </p:nvGrpSpPr>
        <p:grpSpPr>
          <a:xfrm rot="0">
            <a:off x="2475108" y="-216599"/>
            <a:ext cx="13483212" cy="6741606"/>
            <a:chOff x="0" y="0"/>
            <a:chExt cx="6662420" cy="3331210"/>
          </a:xfrm>
        </p:grpSpPr>
        <p:sp>
          <p:nvSpPr>
            <p:cNvPr name="Freeform 6" id="6"/>
            <p:cNvSpPr/>
            <p:nvPr/>
          </p:nvSpPr>
          <p:spPr>
            <a:xfrm flipH="false" flipV="false" rot="0">
              <a:off x="0" y="0"/>
              <a:ext cx="6662420" cy="3331210"/>
            </a:xfrm>
            <a:custGeom>
              <a:avLst/>
              <a:gdLst/>
              <a:ahLst/>
              <a:cxnLst/>
              <a:rect r="r" b="b" t="t" l="l"/>
              <a:pathLst>
                <a:path h="3331210" w="666242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8"/>
              <a:stretch>
                <a:fillRect l="0" t="-16500" r="0" b="-16500"/>
              </a:stretch>
            </a:blipFill>
          </p:spPr>
        </p:sp>
      </p:grpSp>
      <p:grpSp>
        <p:nvGrpSpPr>
          <p:cNvPr name="Group 7" id="7"/>
          <p:cNvGrpSpPr/>
          <p:nvPr/>
        </p:nvGrpSpPr>
        <p:grpSpPr>
          <a:xfrm rot="0">
            <a:off x="2709294" y="6820714"/>
            <a:ext cx="13697386" cy="2437586"/>
            <a:chOff x="0" y="0"/>
            <a:chExt cx="4417432" cy="786126"/>
          </a:xfrm>
        </p:grpSpPr>
        <p:sp>
          <p:nvSpPr>
            <p:cNvPr name="Freeform 8" id="8"/>
            <p:cNvSpPr/>
            <p:nvPr/>
          </p:nvSpPr>
          <p:spPr>
            <a:xfrm flipH="false" flipV="false" rot="0">
              <a:off x="0" y="0"/>
              <a:ext cx="4417432" cy="786126"/>
            </a:xfrm>
            <a:custGeom>
              <a:avLst/>
              <a:gdLst/>
              <a:ahLst/>
              <a:cxnLst/>
              <a:rect r="r" b="b" t="t" l="l"/>
              <a:pathLst>
                <a:path h="786126" w="4417432">
                  <a:moveTo>
                    <a:pt x="4292972" y="786126"/>
                  </a:moveTo>
                  <a:lnTo>
                    <a:pt x="124460" y="786126"/>
                  </a:lnTo>
                  <a:cubicBezTo>
                    <a:pt x="55880" y="786126"/>
                    <a:pt x="0" y="730246"/>
                    <a:pt x="0" y="661666"/>
                  </a:cubicBezTo>
                  <a:lnTo>
                    <a:pt x="0" y="124460"/>
                  </a:lnTo>
                  <a:cubicBezTo>
                    <a:pt x="0" y="55880"/>
                    <a:pt x="55880" y="0"/>
                    <a:pt x="124460" y="0"/>
                  </a:cubicBezTo>
                  <a:lnTo>
                    <a:pt x="4292972" y="0"/>
                  </a:lnTo>
                  <a:cubicBezTo>
                    <a:pt x="4361552" y="0"/>
                    <a:pt x="4417432" y="55880"/>
                    <a:pt x="4417432" y="124460"/>
                  </a:cubicBezTo>
                  <a:lnTo>
                    <a:pt x="4417432" y="661666"/>
                  </a:lnTo>
                  <a:cubicBezTo>
                    <a:pt x="4417432" y="730246"/>
                    <a:pt x="4361552" y="786126"/>
                    <a:pt x="4292972" y="786126"/>
                  </a:cubicBezTo>
                  <a:close/>
                </a:path>
              </a:pathLst>
            </a:custGeom>
            <a:solidFill>
              <a:srgbClr val="4C8F36">
                <a:alpha val="89804"/>
              </a:srgbClr>
            </a:solidFill>
          </p:spPr>
        </p:sp>
      </p:grpSp>
      <p:grpSp>
        <p:nvGrpSpPr>
          <p:cNvPr name="Group 9" id="9"/>
          <p:cNvGrpSpPr/>
          <p:nvPr/>
        </p:nvGrpSpPr>
        <p:grpSpPr>
          <a:xfrm rot="0">
            <a:off x="15705805" y="1784097"/>
            <a:ext cx="3380433" cy="3380433"/>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name="Group 11" id="11"/>
          <p:cNvGrpSpPr/>
          <p:nvPr/>
        </p:nvGrpSpPr>
        <p:grpSpPr>
          <a:xfrm rot="0">
            <a:off x="-798238" y="1784097"/>
            <a:ext cx="3380433" cy="3380433"/>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name="Group 13" id="13"/>
          <p:cNvGrpSpPr/>
          <p:nvPr/>
        </p:nvGrpSpPr>
        <p:grpSpPr>
          <a:xfrm rot="0">
            <a:off x="15043685" y="2792816"/>
            <a:ext cx="1362995" cy="1362995"/>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name="Group 15" id="15"/>
          <p:cNvGrpSpPr/>
          <p:nvPr/>
        </p:nvGrpSpPr>
        <p:grpSpPr>
          <a:xfrm rot="0">
            <a:off x="1881320" y="2792816"/>
            <a:ext cx="1362995" cy="1362995"/>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sp>
        <p:nvSpPr>
          <p:cNvPr name="TextBox 17" id="17"/>
          <p:cNvSpPr txBox="true"/>
          <p:nvPr/>
        </p:nvSpPr>
        <p:spPr>
          <a:xfrm rot="0">
            <a:off x="2475108" y="6633878"/>
            <a:ext cx="13697386" cy="2621562"/>
          </a:xfrm>
          <a:prstGeom prst="rect">
            <a:avLst/>
          </a:prstGeom>
        </p:spPr>
        <p:txBody>
          <a:bodyPr anchor="t" rtlCol="false" tIns="0" lIns="0" bIns="0" rIns="0">
            <a:spAutoFit/>
          </a:bodyPr>
          <a:lstStyle/>
          <a:p>
            <a:pPr algn="ctr">
              <a:lnSpc>
                <a:spcPts val="21404"/>
              </a:lnSpc>
              <a:spcBef>
                <a:spcPct val="0"/>
              </a:spcBef>
            </a:pPr>
            <a:r>
              <a:rPr lang="en-US" sz="15288">
                <a:solidFill>
                  <a:srgbClr val="FFFFFF"/>
                </a:solidFill>
                <a:latin typeface="Canva Sans"/>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18" r="0" b="-68518"/>
            </a:stretch>
          </a:blipFill>
        </p:spPr>
      </p:sp>
      <p:grpSp>
        <p:nvGrpSpPr>
          <p:cNvPr name="Group 3" id="3"/>
          <p:cNvGrpSpPr/>
          <p:nvPr/>
        </p:nvGrpSpPr>
        <p:grpSpPr>
          <a:xfrm rot="0">
            <a:off x="1028700" y="1028700"/>
            <a:ext cx="16230600" cy="8229600"/>
            <a:chOff x="0" y="0"/>
            <a:chExt cx="3774616" cy="1913890"/>
          </a:xfrm>
        </p:grpSpPr>
        <p:sp>
          <p:nvSpPr>
            <p:cNvPr name="Freeform 4" id="4"/>
            <p:cNvSpPr/>
            <p:nvPr/>
          </p:nvSpPr>
          <p:spPr>
            <a:xfrm flipH="false" flipV="false" rot="0">
              <a:off x="0" y="0"/>
              <a:ext cx="3774617" cy="1913890"/>
            </a:xfrm>
            <a:custGeom>
              <a:avLst/>
              <a:gdLst/>
              <a:ahLst/>
              <a:cxnLst/>
              <a:rect r="r" b="b" t="t" l="l"/>
              <a:pathLst>
                <a:path h="1913890" w="3774617">
                  <a:moveTo>
                    <a:pt x="0" y="0"/>
                  </a:moveTo>
                  <a:lnTo>
                    <a:pt x="3774617" y="0"/>
                  </a:lnTo>
                  <a:lnTo>
                    <a:pt x="3774617" y="1913890"/>
                  </a:lnTo>
                  <a:lnTo>
                    <a:pt x="0" y="1913890"/>
                  </a:lnTo>
                  <a:close/>
                </a:path>
              </a:pathLst>
            </a:custGeom>
            <a:solidFill>
              <a:srgbClr val="1E2C25">
                <a:alpha val="69804"/>
              </a:srgbClr>
            </a:solidFill>
          </p:spPr>
        </p:sp>
      </p:grpSp>
      <p:grpSp>
        <p:nvGrpSpPr>
          <p:cNvPr name="Group 5" id="5"/>
          <p:cNvGrpSpPr/>
          <p:nvPr/>
        </p:nvGrpSpPr>
        <p:grpSpPr>
          <a:xfrm rot="0">
            <a:off x="-848613" y="7241691"/>
            <a:ext cx="4033217" cy="403321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name="Group 7" id="7"/>
          <p:cNvGrpSpPr/>
          <p:nvPr/>
        </p:nvGrpSpPr>
        <p:grpSpPr>
          <a:xfrm rot="0">
            <a:off x="15103395" y="-987909"/>
            <a:ext cx="4033217" cy="4033217"/>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name="Group 9" id="9"/>
          <p:cNvGrpSpPr/>
          <p:nvPr/>
        </p:nvGrpSpPr>
        <p:grpSpPr>
          <a:xfrm rot="0">
            <a:off x="14876763" y="1817931"/>
            <a:ext cx="1593306" cy="159330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name="Group 11" id="11"/>
          <p:cNvGrpSpPr/>
          <p:nvPr/>
        </p:nvGrpSpPr>
        <p:grpSpPr>
          <a:xfrm rot="0">
            <a:off x="1817931" y="6875763"/>
            <a:ext cx="1593306" cy="1593306"/>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sp>
        <p:nvSpPr>
          <p:cNvPr name="Freeform 13" id="13"/>
          <p:cNvSpPr/>
          <p:nvPr/>
        </p:nvSpPr>
        <p:spPr>
          <a:xfrm flipH="false" flipV="false" rot="5400000">
            <a:off x="17193074" y="8153849"/>
            <a:ext cx="1472602" cy="736301"/>
          </a:xfrm>
          <a:custGeom>
            <a:avLst/>
            <a:gdLst/>
            <a:ahLst/>
            <a:cxnLst/>
            <a:rect r="r" b="b" t="t" l="l"/>
            <a:pathLst>
              <a:path h="736301" w="1472602">
                <a:moveTo>
                  <a:pt x="0" y="0"/>
                </a:moveTo>
                <a:lnTo>
                  <a:pt x="1472601" y="0"/>
                </a:lnTo>
                <a:lnTo>
                  <a:pt x="1472601" y="736301"/>
                </a:lnTo>
                <a:lnTo>
                  <a:pt x="0" y="7363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4946164" y="1047750"/>
            <a:ext cx="8593815" cy="965200"/>
          </a:xfrm>
          <a:prstGeom prst="rect">
            <a:avLst/>
          </a:prstGeom>
        </p:spPr>
        <p:txBody>
          <a:bodyPr anchor="t" rtlCol="false" tIns="0" lIns="0" bIns="0" rIns="0">
            <a:spAutoFit/>
          </a:bodyPr>
          <a:lstStyle/>
          <a:p>
            <a:pPr algn="ctr">
              <a:lnSpc>
                <a:spcPts val="7474"/>
              </a:lnSpc>
            </a:pPr>
            <a:r>
              <a:rPr lang="en-US" sz="6499">
                <a:solidFill>
                  <a:srgbClr val="FFFFFF"/>
                </a:solidFill>
                <a:latin typeface="Roboto Bold"/>
              </a:rPr>
              <a:t>ABSTRACT</a:t>
            </a:r>
          </a:p>
        </p:txBody>
      </p:sp>
      <p:grpSp>
        <p:nvGrpSpPr>
          <p:cNvPr name="Group 16" id="16"/>
          <p:cNvGrpSpPr/>
          <p:nvPr/>
        </p:nvGrpSpPr>
        <p:grpSpPr>
          <a:xfrm rot="0">
            <a:off x="8550361" y="2360694"/>
            <a:ext cx="494567" cy="494567"/>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8" id="18"/>
          <p:cNvGrpSpPr/>
          <p:nvPr/>
        </p:nvGrpSpPr>
        <p:grpSpPr>
          <a:xfrm rot="0">
            <a:off x="8896716" y="2360694"/>
            <a:ext cx="494567" cy="494567"/>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20" id="20"/>
          <p:cNvGrpSpPr/>
          <p:nvPr/>
        </p:nvGrpSpPr>
        <p:grpSpPr>
          <a:xfrm rot="0">
            <a:off x="9243071" y="2360694"/>
            <a:ext cx="494567" cy="494567"/>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name="TextBox 22" id="22"/>
          <p:cNvSpPr txBox="true"/>
          <p:nvPr/>
        </p:nvSpPr>
        <p:spPr>
          <a:xfrm rot="0">
            <a:off x="672586" y="3456723"/>
            <a:ext cx="16763633" cy="4189849"/>
          </a:xfrm>
          <a:prstGeom prst="rect">
            <a:avLst/>
          </a:prstGeom>
        </p:spPr>
        <p:txBody>
          <a:bodyPr anchor="t" rtlCol="false" tIns="0" lIns="0" bIns="0" rIns="0">
            <a:spAutoFit/>
          </a:bodyPr>
          <a:lstStyle/>
          <a:p>
            <a:pPr algn="just">
              <a:lnSpc>
                <a:spcPts val="3738"/>
              </a:lnSpc>
            </a:pPr>
            <a:r>
              <a:rPr lang="en-US" sz="2670">
                <a:solidFill>
                  <a:srgbClr val="FFFFFF"/>
                </a:solidFill>
                <a:latin typeface="Canva Sans"/>
              </a:rPr>
              <a:t>Our presentation introduces a groundbreaking application merging ancient Ayurvedic wisdom with cutting-edge technology. Powered by TensorFlow Lite and a Convolutional Neural Network algorithm, the app offers seamless identification of Ayurvedic plants through simple image recognition. Beyond mere identification, it provides users with detailed insights into the medicinal benefits, traditional uses, and cultural significance of each plant. Additionally, the app encourages active engagement in cultivation practices and conservation efforts, serving as a comprehensive tool for both enthusiasts and practitioners. Through this harmonious integration of traditional knowledge and modern innovation, the project aims to safeguard endangered Ayurvedic botanical treasures, ensuring their preservation for future generations.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193074" y="8153849"/>
            <a:ext cx="1472602" cy="736301"/>
          </a:xfrm>
          <a:custGeom>
            <a:avLst/>
            <a:gdLst/>
            <a:ahLst/>
            <a:cxnLst/>
            <a:rect r="r" b="b" t="t" l="l"/>
            <a:pathLst>
              <a:path h="736301" w="1472602">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49612" y="345969"/>
            <a:ext cx="502555" cy="476158"/>
          </a:xfrm>
          <a:custGeom>
            <a:avLst/>
            <a:gdLst/>
            <a:ahLst/>
            <a:cxnLst/>
            <a:rect r="r" b="b" t="t" l="l"/>
            <a:pathLst>
              <a:path h="476158" w="502555">
                <a:moveTo>
                  <a:pt x="0" y="0"/>
                </a:moveTo>
                <a:lnTo>
                  <a:pt x="502555" y="0"/>
                </a:lnTo>
                <a:lnTo>
                  <a:pt x="502555" y="476158"/>
                </a:lnTo>
                <a:lnTo>
                  <a:pt x="0" y="4761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a:grpSpLocks noChangeAspect="true"/>
          </p:cNvGrpSpPr>
          <p:nvPr/>
        </p:nvGrpSpPr>
        <p:grpSpPr>
          <a:xfrm rot="0">
            <a:off x="349612" y="1777802"/>
            <a:ext cx="6765222" cy="6765195"/>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24178" t="0" r="-25915" b="0"/>
              </a:stretch>
            </a:blipFill>
          </p:spPr>
        </p:sp>
      </p:grpSp>
      <p:sp>
        <p:nvSpPr>
          <p:cNvPr name="TextBox 7" id="7"/>
          <p:cNvSpPr txBox="true"/>
          <p:nvPr/>
        </p:nvSpPr>
        <p:spPr>
          <a:xfrm rot="0">
            <a:off x="7830907" y="831652"/>
            <a:ext cx="7077114" cy="946150"/>
          </a:xfrm>
          <a:prstGeom prst="rect">
            <a:avLst/>
          </a:prstGeom>
        </p:spPr>
        <p:txBody>
          <a:bodyPr anchor="t" rtlCol="false" tIns="0" lIns="0" bIns="0" rIns="0">
            <a:spAutoFit/>
          </a:bodyPr>
          <a:lstStyle/>
          <a:p>
            <a:pPr algn="l">
              <a:lnSpc>
                <a:spcPts val="7474"/>
              </a:lnSpc>
            </a:pPr>
            <a:r>
              <a:rPr lang="en-US" sz="6499">
                <a:solidFill>
                  <a:srgbClr val="FFFFFF"/>
                </a:solidFill>
                <a:latin typeface="Canva Sans Bold"/>
              </a:rPr>
              <a:t>INTRODUCTION</a:t>
            </a:r>
          </a:p>
        </p:txBody>
      </p:sp>
      <p:grpSp>
        <p:nvGrpSpPr>
          <p:cNvPr name="Group 8" id="8"/>
          <p:cNvGrpSpPr/>
          <p:nvPr/>
        </p:nvGrpSpPr>
        <p:grpSpPr>
          <a:xfrm rot="0">
            <a:off x="10182186" y="1944913"/>
            <a:ext cx="494567" cy="494567"/>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0" id="10"/>
          <p:cNvGrpSpPr/>
          <p:nvPr/>
        </p:nvGrpSpPr>
        <p:grpSpPr>
          <a:xfrm rot="0">
            <a:off x="10528541" y="1944913"/>
            <a:ext cx="494567" cy="494567"/>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2" id="12"/>
          <p:cNvGrpSpPr/>
          <p:nvPr/>
        </p:nvGrpSpPr>
        <p:grpSpPr>
          <a:xfrm rot="0">
            <a:off x="10874896" y="1944913"/>
            <a:ext cx="494567" cy="494567"/>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name="TextBox 14" id="14"/>
          <p:cNvSpPr txBox="true"/>
          <p:nvPr/>
        </p:nvSpPr>
        <p:spPr>
          <a:xfrm rot="0">
            <a:off x="6922553" y="2744280"/>
            <a:ext cx="11006822" cy="6637228"/>
          </a:xfrm>
          <a:prstGeom prst="rect">
            <a:avLst/>
          </a:prstGeom>
        </p:spPr>
        <p:txBody>
          <a:bodyPr anchor="t" rtlCol="false" tIns="0" lIns="0" bIns="0" rIns="0">
            <a:spAutoFit/>
          </a:bodyPr>
          <a:lstStyle/>
          <a:p>
            <a:pPr algn="just" marL="590014" indent="-295007" lvl="1">
              <a:lnSpc>
                <a:spcPts val="3142"/>
              </a:lnSpc>
              <a:buFont typeface="Arial"/>
              <a:buChar char="•"/>
            </a:pPr>
            <a:r>
              <a:rPr lang="en-US" sz="2732">
                <a:solidFill>
                  <a:srgbClr val="FFFFFF"/>
                </a:solidFill>
                <a:latin typeface="Canva Sans"/>
              </a:rPr>
              <a:t>In a world increasingly embracing holistic and natural remedies, Ayurveda, the ancient Indian system of medicine, has gained significant recognition for its use of herbs and plants to promote health and well-being.</a:t>
            </a:r>
          </a:p>
          <a:p>
            <a:pPr algn="just" marL="590014" indent="-295007" lvl="1">
              <a:lnSpc>
                <a:spcPts val="3142"/>
              </a:lnSpc>
              <a:buFont typeface="Arial"/>
              <a:buChar char="•"/>
            </a:pPr>
            <a:r>
              <a:rPr lang="en-US" sz="2732">
                <a:solidFill>
                  <a:srgbClr val="FFFFFF"/>
                </a:solidFill>
                <a:latin typeface="Canva Sans"/>
              </a:rPr>
              <a:t>Ayurvedic plants, with their unique medicinal properties, play a pivotal role in this traditional healing system. Recognizing and identifying these plants accurately is crucial for harnessing their therapeutic potential.</a:t>
            </a:r>
          </a:p>
          <a:p>
            <a:pPr algn="just" marL="590014" indent="-295007" lvl="1">
              <a:lnSpc>
                <a:spcPts val="3142"/>
              </a:lnSpc>
              <a:buFont typeface="Arial"/>
              <a:buChar char="•"/>
            </a:pPr>
            <a:r>
              <a:rPr lang="en-US" sz="2732">
                <a:solidFill>
                  <a:srgbClr val="FFFFFF"/>
                </a:solidFill>
                <a:latin typeface="Canva Sans"/>
              </a:rPr>
              <a:t>The  project aims to bridge the gap between traditional wisdom and modern technology.</a:t>
            </a:r>
          </a:p>
          <a:p>
            <a:pPr algn="just" marL="590014" indent="-295007" lvl="1">
              <a:lnSpc>
                <a:spcPts val="3142"/>
              </a:lnSpc>
              <a:buFont typeface="Arial"/>
              <a:buChar char="•"/>
            </a:pPr>
            <a:r>
              <a:rPr lang="en-US" sz="2732">
                <a:solidFill>
                  <a:srgbClr val="FFFFFF"/>
                </a:solidFill>
                <a:latin typeface="Canva Sans"/>
              </a:rPr>
              <a:t>This innovative system leverages the power of computer vision and deep learning to empower users with the ability to identify Ayurvedic plants from a diverse group of botanical species.</a:t>
            </a:r>
          </a:p>
          <a:p>
            <a:pPr algn="just" marL="590014" indent="-295007" lvl="1">
              <a:lnSpc>
                <a:spcPts val="3142"/>
              </a:lnSpc>
              <a:buFont typeface="Arial"/>
              <a:buChar char="•"/>
            </a:pPr>
            <a:r>
              <a:rPr lang="en-US" sz="2732">
                <a:solidFill>
                  <a:srgbClr val="FFFFFF"/>
                </a:solidFill>
                <a:latin typeface="Canva Sans"/>
              </a:rPr>
              <a:t>Not only does it offer plant recognition, but it also provides valuable information about the uses, advantages, and Benifits associated with each detected plant.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18" r="0" b="-68518"/>
            </a:stretch>
          </a:blipFill>
        </p:spPr>
      </p:sp>
      <p:grpSp>
        <p:nvGrpSpPr>
          <p:cNvPr name="Group 3" id="3"/>
          <p:cNvGrpSpPr/>
          <p:nvPr/>
        </p:nvGrpSpPr>
        <p:grpSpPr>
          <a:xfrm rot="0">
            <a:off x="-848613" y="7241691"/>
            <a:ext cx="4033217" cy="403321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name="Group 5" id="5"/>
          <p:cNvGrpSpPr/>
          <p:nvPr/>
        </p:nvGrpSpPr>
        <p:grpSpPr>
          <a:xfrm rot="0">
            <a:off x="15103395" y="-987909"/>
            <a:ext cx="4033217" cy="403321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name="Group 7" id="7"/>
          <p:cNvGrpSpPr/>
          <p:nvPr/>
        </p:nvGrpSpPr>
        <p:grpSpPr>
          <a:xfrm rot="0">
            <a:off x="14876763" y="1817931"/>
            <a:ext cx="1593306" cy="159330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name="Group 9" id="9"/>
          <p:cNvGrpSpPr/>
          <p:nvPr/>
        </p:nvGrpSpPr>
        <p:grpSpPr>
          <a:xfrm rot="0">
            <a:off x="1817931" y="6875763"/>
            <a:ext cx="1593306" cy="159330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sp>
        <p:nvSpPr>
          <p:cNvPr name="Freeform 11" id="11"/>
          <p:cNvSpPr/>
          <p:nvPr/>
        </p:nvSpPr>
        <p:spPr>
          <a:xfrm flipH="false" flipV="false" rot="5400000">
            <a:off x="17193074" y="8153849"/>
            <a:ext cx="1472602" cy="736301"/>
          </a:xfrm>
          <a:custGeom>
            <a:avLst/>
            <a:gdLst/>
            <a:ahLst/>
            <a:cxnLst/>
            <a:rect r="r" b="b" t="t" l="l"/>
            <a:pathLst>
              <a:path h="736301" w="1472602">
                <a:moveTo>
                  <a:pt x="0" y="0"/>
                </a:moveTo>
                <a:lnTo>
                  <a:pt x="1472601" y="0"/>
                </a:lnTo>
                <a:lnTo>
                  <a:pt x="1472601" y="736301"/>
                </a:lnTo>
                <a:lnTo>
                  <a:pt x="0" y="7363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349612" y="345969"/>
            <a:ext cx="502555" cy="476158"/>
          </a:xfrm>
          <a:custGeom>
            <a:avLst/>
            <a:gdLst/>
            <a:ahLst/>
            <a:cxnLst/>
            <a:rect r="r" b="b" t="t" l="l"/>
            <a:pathLst>
              <a:path h="476158" w="502555">
                <a:moveTo>
                  <a:pt x="0" y="0"/>
                </a:moveTo>
                <a:lnTo>
                  <a:pt x="502555" y="0"/>
                </a:lnTo>
                <a:lnTo>
                  <a:pt x="502555" y="476158"/>
                </a:lnTo>
                <a:lnTo>
                  <a:pt x="0" y="4761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0">
            <a:off x="7976999" y="1254838"/>
            <a:ext cx="494567" cy="494567"/>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6" id="16"/>
          <p:cNvGrpSpPr/>
          <p:nvPr/>
        </p:nvGrpSpPr>
        <p:grpSpPr>
          <a:xfrm rot="0">
            <a:off x="8471567" y="1254838"/>
            <a:ext cx="494567" cy="494567"/>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8" id="18"/>
          <p:cNvGrpSpPr/>
          <p:nvPr/>
        </p:nvGrpSpPr>
        <p:grpSpPr>
          <a:xfrm rot="0">
            <a:off x="8995788" y="1254838"/>
            <a:ext cx="494567" cy="494567"/>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aphicFrame>
        <p:nvGraphicFramePr>
          <p:cNvPr name="Table 20" id="20"/>
          <p:cNvGraphicFramePr>
            <a:graphicFrameLocks noGrp="true"/>
          </p:cNvGraphicFramePr>
          <p:nvPr/>
        </p:nvGraphicFramePr>
        <p:xfrm>
          <a:off x="349612" y="1996798"/>
          <a:ext cx="17363164" cy="7897559"/>
        </p:xfrm>
        <a:graphic>
          <a:graphicData uri="http://schemas.openxmlformats.org/drawingml/2006/table">
            <a:tbl>
              <a:tblPr/>
              <a:tblGrid>
                <a:gridCol w="4775690"/>
                <a:gridCol w="2999995"/>
                <a:gridCol w="1821900"/>
                <a:gridCol w="7765579"/>
              </a:tblGrid>
              <a:tr h="1483532">
                <a:tc>
                  <a:txBody>
                    <a:bodyPr anchor="t" rtlCol="false"/>
                    <a:lstStyle/>
                    <a:p>
                      <a:pPr algn="ctr">
                        <a:lnSpc>
                          <a:spcPts val="5319"/>
                        </a:lnSpc>
                        <a:defRPr/>
                      </a:pPr>
                      <a:r>
                        <a:rPr lang="en-US" sz="3799">
                          <a:solidFill>
                            <a:srgbClr val="FFFFFF"/>
                          </a:solidFill>
                          <a:latin typeface="Canva Sans Bold"/>
                        </a:rPr>
                        <a:t>TITLE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Canva Sans Bold"/>
                        </a:rPr>
                        <a:t>AUTHOR</a:t>
                      </a:r>
                      <a:endParaRPr lang="en-US" sz="1100"/>
                    </a:p>
                    <a:p>
                      <a:pPr algn="ctr">
                        <a:lnSpc>
                          <a:spcPts val="3919"/>
                        </a:lnSpc>
                      </a:pPr>
                      <a:r>
                        <a:rPr lang="en-US" sz="2799">
                          <a:solidFill>
                            <a:srgbClr val="FFFFFF"/>
                          </a:solidFill>
                          <a:latin typeface="Canva Sans Bold"/>
                        </a:rPr>
                        <a:t>[JOURNAL]</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5320"/>
                        </a:lnSpc>
                        <a:defRPr/>
                      </a:pPr>
                      <a:r>
                        <a:rPr lang="en-US" sz="3800">
                          <a:solidFill>
                            <a:srgbClr val="FFFFFF"/>
                          </a:solidFill>
                          <a:latin typeface="Canva Sans Bold"/>
                        </a:rPr>
                        <a:t>YEAR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5320"/>
                        </a:lnSpc>
                        <a:defRPr/>
                      </a:pPr>
                      <a:r>
                        <a:rPr lang="en-US" sz="3800">
                          <a:solidFill>
                            <a:srgbClr val="FFFFFF"/>
                          </a:solidFill>
                          <a:latin typeface="Canva Sans Bold"/>
                        </a:rPr>
                        <a:t>DESCRIPTION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885521">
                <a:tc>
                  <a:txBody>
                    <a:bodyPr anchor="t" rtlCol="false"/>
                    <a:lstStyle/>
                    <a:p>
                      <a:pPr algn="l">
                        <a:lnSpc>
                          <a:spcPts val="2800"/>
                        </a:lnSpc>
                        <a:defRPr/>
                      </a:pPr>
                      <a:r>
                        <a:rPr lang="en-US" sz="2000">
                          <a:solidFill>
                            <a:srgbClr val="FFFFFF"/>
                          </a:solidFill>
                          <a:latin typeface="Canva Sans"/>
                        </a:rPr>
                        <a:t>Medleaf Detection using Image Processing Algorithm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rPr>
                        <a:t>Prof. Archana Ekbote</a:t>
                      </a:r>
                      <a:endParaRPr lang="en-US" sz="1100"/>
                    </a:p>
                    <a:p>
                      <a:pPr algn="ctr">
                        <a:lnSpc>
                          <a:spcPts val="2800"/>
                        </a:lnSpc>
                      </a:pPr>
                      <a:r>
                        <a:rPr lang="en-US" sz="2000">
                          <a:solidFill>
                            <a:srgbClr val="FFFFFF"/>
                          </a:solidFill>
                          <a:latin typeface="Canva Sans"/>
                        </a:rPr>
                        <a:t>[IJERT]</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rPr>
                        <a:t>2021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just">
                        <a:lnSpc>
                          <a:spcPts val="2800"/>
                        </a:lnSpc>
                        <a:defRPr/>
                      </a:pPr>
                      <a:r>
                        <a:rPr lang="en-US" sz="2000">
                          <a:solidFill>
                            <a:srgbClr val="FFFFFF"/>
                          </a:solidFill>
                          <a:latin typeface="Canva Sans"/>
                        </a:rPr>
                        <a:t>The objective behind the papers is to eradicate this quandary, and hence strives to avail probable users make better utilization of plants with medicinal properties. The dataset consists of numerous images of variants of leaves.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230084">
                <a:tc>
                  <a:txBody>
                    <a:bodyPr anchor="t" rtlCol="false"/>
                    <a:lstStyle/>
                    <a:p>
                      <a:pPr algn="just">
                        <a:lnSpc>
                          <a:spcPts val="2800"/>
                        </a:lnSpc>
                        <a:defRPr/>
                      </a:pPr>
                      <a:r>
                        <a:rPr lang="en-US" sz="2000">
                          <a:solidFill>
                            <a:srgbClr val="FFFFFF"/>
                          </a:solidFill>
                          <a:latin typeface="Canva Sans"/>
                        </a:rPr>
                        <a:t>An Effcient Mobile Application for Identification of Immunity Boosting Medicinal Plants using Shape Descriptor Algorithm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rPr>
                        <a:t>Ashwani Kumar Dubey</a:t>
                      </a:r>
                      <a:endParaRPr lang="en-US" sz="1100"/>
                    </a:p>
                    <a:p>
                      <a:pPr algn="ctr">
                        <a:lnSpc>
                          <a:spcPts val="2800"/>
                        </a:lnSpc>
                      </a:pPr>
                      <a:r>
                        <a:rPr lang="en-US" sz="2000">
                          <a:solidFill>
                            <a:srgbClr val="FFFFFF"/>
                          </a:solidFill>
                          <a:latin typeface="Canva Sans"/>
                        </a:rPr>
                        <a:t>[Springer]</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rPr>
                        <a:t>2023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just">
                        <a:lnSpc>
                          <a:spcPts val="2800"/>
                        </a:lnSpc>
                        <a:defRPr/>
                      </a:pPr>
                      <a:r>
                        <a:rPr lang="en-US" sz="2000">
                          <a:solidFill>
                            <a:srgbClr val="FFFFFF"/>
                          </a:solidFill>
                          <a:latin typeface="Roboto"/>
                        </a:rPr>
                        <a:t>Leaf descriptors are analyzed based on a deep learning algorithm to iden?tify the medicinal plant. Layers of neurons are trained to classify names that describe images into classes. Deep convolutional neural networks are suitable to categorize numeric data, without knowledge of descriptor structure.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298422">
                <a:tc>
                  <a:txBody>
                    <a:bodyPr anchor="t" rtlCol="false"/>
                    <a:lstStyle/>
                    <a:p>
                      <a:pPr algn="just">
                        <a:lnSpc>
                          <a:spcPts val="2800"/>
                        </a:lnSpc>
                        <a:defRPr/>
                      </a:pPr>
                      <a:r>
                        <a:rPr lang="en-US" sz="2000">
                          <a:solidFill>
                            <a:srgbClr val="FFFFFF"/>
                          </a:solidFill>
                          <a:latin typeface="Canva Sans"/>
                        </a:rPr>
                        <a:t>A Survey on Ayurvedic Plant Identification Using Augmented Reality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rPr>
                        <a:t>Rakshith Hegde K S,</a:t>
                      </a:r>
                      <a:endParaRPr lang="en-US" sz="1100"/>
                    </a:p>
                    <a:p>
                      <a:pPr algn="ctr">
                        <a:lnSpc>
                          <a:spcPts val="2800"/>
                        </a:lnSpc>
                      </a:pPr>
                      <a:r>
                        <a:rPr lang="en-US" sz="2000">
                          <a:solidFill>
                            <a:srgbClr val="FFFFFF"/>
                          </a:solidFill>
                          <a:latin typeface="Canva Sans"/>
                        </a:rPr>
                        <a:t>Dr Ajay Shriram Kushwaha</a:t>
                      </a:r>
                    </a:p>
                    <a:p>
                      <a:pPr algn="ctr">
                        <a:lnSpc>
                          <a:spcPts val="2800"/>
                        </a:lnSpc>
                      </a:pPr>
                      <a:r>
                        <a:rPr lang="en-US" sz="2000">
                          <a:solidFill>
                            <a:srgbClr val="FFFFFF"/>
                          </a:solidFill>
                          <a:latin typeface="Canva Sans"/>
                        </a:rPr>
                        <a:t>[JETIR]</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rPr>
                        <a:t>2022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just">
                        <a:lnSpc>
                          <a:spcPts val="2800"/>
                        </a:lnSpc>
                        <a:defRPr/>
                      </a:pPr>
                      <a:r>
                        <a:rPr lang="en-US" sz="2000">
                          <a:solidFill>
                            <a:srgbClr val="FFFFFF"/>
                          </a:solidFill>
                          <a:latin typeface="Canva Sans"/>
                        </a:rPr>
                        <a:t>The main features required to identify an ayurvedic plant, are its leaf shape, leaf size, color and texture. The database of the ayurvedic plants is created by scanning the leaves. Our project provides a way to identify these plantsusing the image processing technique, with the help of markers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21" id="21"/>
          <p:cNvSpPr txBox="true"/>
          <p:nvPr/>
        </p:nvSpPr>
        <p:spPr>
          <a:xfrm rot="0">
            <a:off x="4698880" y="218561"/>
            <a:ext cx="8593815" cy="946150"/>
          </a:xfrm>
          <a:prstGeom prst="rect">
            <a:avLst/>
          </a:prstGeom>
        </p:spPr>
        <p:txBody>
          <a:bodyPr anchor="t" rtlCol="false" tIns="0" lIns="0" bIns="0" rIns="0">
            <a:spAutoFit/>
          </a:bodyPr>
          <a:lstStyle/>
          <a:p>
            <a:pPr algn="ctr">
              <a:lnSpc>
                <a:spcPts val="7474"/>
              </a:lnSpc>
            </a:pPr>
            <a:r>
              <a:rPr lang="en-US" sz="6499">
                <a:solidFill>
                  <a:srgbClr val="FFFFFF"/>
                </a:solidFill>
                <a:latin typeface="Canva Sans Bold"/>
              </a:rPr>
              <a:t>LITERATURE SURVEY</a:t>
            </a:r>
          </a:p>
        </p:txBody>
      </p:sp>
      <p:sp>
        <p:nvSpPr>
          <p:cNvPr name="TextBox 22" id="22"/>
          <p:cNvSpPr txBox="true"/>
          <p:nvPr/>
        </p:nvSpPr>
        <p:spPr>
          <a:xfrm rot="0">
            <a:off x="11369092" y="6331367"/>
            <a:ext cx="5890208" cy="268786"/>
          </a:xfrm>
          <a:prstGeom prst="rect">
            <a:avLst/>
          </a:prstGeom>
        </p:spPr>
        <p:txBody>
          <a:bodyPr anchor="t" rtlCol="false" tIns="0" lIns="0" bIns="0" rIns="0">
            <a:spAutoFit/>
          </a:bodyPr>
          <a:lstStyle/>
          <a:p>
            <a:pPr algn="just">
              <a:lnSpc>
                <a:spcPts val="2102"/>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18" r="0" b="-68518"/>
            </a:stretch>
          </a:blipFill>
        </p:spPr>
      </p:sp>
      <p:grpSp>
        <p:nvGrpSpPr>
          <p:cNvPr name="Group 3" id="3"/>
          <p:cNvGrpSpPr/>
          <p:nvPr/>
        </p:nvGrpSpPr>
        <p:grpSpPr>
          <a:xfrm rot="0">
            <a:off x="-848613" y="7241691"/>
            <a:ext cx="4033217" cy="403321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name="Group 5" id="5"/>
          <p:cNvGrpSpPr/>
          <p:nvPr/>
        </p:nvGrpSpPr>
        <p:grpSpPr>
          <a:xfrm rot="0">
            <a:off x="15103395" y="-987909"/>
            <a:ext cx="4033217" cy="403321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name="Group 7" id="7"/>
          <p:cNvGrpSpPr/>
          <p:nvPr/>
        </p:nvGrpSpPr>
        <p:grpSpPr>
          <a:xfrm rot="0">
            <a:off x="14876763" y="1817931"/>
            <a:ext cx="1593306" cy="159330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name="Group 9" id="9"/>
          <p:cNvGrpSpPr/>
          <p:nvPr/>
        </p:nvGrpSpPr>
        <p:grpSpPr>
          <a:xfrm rot="0">
            <a:off x="1817931" y="6875763"/>
            <a:ext cx="1593306" cy="159330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sp>
        <p:nvSpPr>
          <p:cNvPr name="Freeform 11" id="11"/>
          <p:cNvSpPr/>
          <p:nvPr/>
        </p:nvSpPr>
        <p:spPr>
          <a:xfrm flipH="false" flipV="false" rot="5400000">
            <a:off x="17193074" y="8153849"/>
            <a:ext cx="1472602" cy="736301"/>
          </a:xfrm>
          <a:custGeom>
            <a:avLst/>
            <a:gdLst/>
            <a:ahLst/>
            <a:cxnLst/>
            <a:rect r="r" b="b" t="t" l="l"/>
            <a:pathLst>
              <a:path h="736301" w="1472602">
                <a:moveTo>
                  <a:pt x="0" y="0"/>
                </a:moveTo>
                <a:lnTo>
                  <a:pt x="1472601" y="0"/>
                </a:lnTo>
                <a:lnTo>
                  <a:pt x="1472601" y="736301"/>
                </a:lnTo>
                <a:lnTo>
                  <a:pt x="0" y="7363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349612" y="345969"/>
            <a:ext cx="502555" cy="476158"/>
          </a:xfrm>
          <a:custGeom>
            <a:avLst/>
            <a:gdLst/>
            <a:ahLst/>
            <a:cxnLst/>
            <a:rect r="r" b="b" t="t" l="l"/>
            <a:pathLst>
              <a:path h="476158" w="502555">
                <a:moveTo>
                  <a:pt x="0" y="0"/>
                </a:moveTo>
                <a:lnTo>
                  <a:pt x="502555" y="0"/>
                </a:lnTo>
                <a:lnTo>
                  <a:pt x="502555" y="476158"/>
                </a:lnTo>
                <a:lnTo>
                  <a:pt x="0" y="4761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aphicFrame>
        <p:nvGraphicFramePr>
          <p:cNvPr name="Table 14" id="14"/>
          <p:cNvGraphicFramePr>
            <a:graphicFrameLocks noGrp="true"/>
          </p:cNvGraphicFramePr>
          <p:nvPr/>
        </p:nvGraphicFramePr>
        <p:xfrm>
          <a:off x="349612" y="1345171"/>
          <a:ext cx="17211612" cy="8384721"/>
        </p:xfrm>
        <a:graphic>
          <a:graphicData uri="http://schemas.openxmlformats.org/drawingml/2006/table">
            <a:tbl>
              <a:tblPr/>
              <a:tblGrid>
                <a:gridCol w="4891567"/>
                <a:gridCol w="3710248"/>
                <a:gridCol w="2600765"/>
                <a:gridCol w="6009032"/>
              </a:tblGrid>
              <a:tr h="2356580">
                <a:tc>
                  <a:txBody>
                    <a:bodyPr anchor="t" rtlCol="false"/>
                    <a:lstStyle/>
                    <a:p>
                      <a:pPr algn="just">
                        <a:lnSpc>
                          <a:spcPts val="2800"/>
                        </a:lnSpc>
                        <a:defRPr/>
                      </a:pPr>
                      <a:r>
                        <a:rPr lang="en-US" sz="2000">
                          <a:solidFill>
                            <a:srgbClr val="FFFFFF"/>
                          </a:solidFill>
                          <a:latin typeface="Canva Sans"/>
                        </a:rPr>
                        <a:t>Ayurvedic Plant Identification using Image Processing and Artificial Intelligence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just">
                        <a:lnSpc>
                          <a:spcPts val="2800"/>
                        </a:lnSpc>
                        <a:defRPr/>
                      </a:pPr>
                      <a:r>
                        <a:rPr lang="en-US" sz="2000">
                          <a:solidFill>
                            <a:srgbClr val="FFFFFF"/>
                          </a:solidFill>
                          <a:latin typeface="Canva Sans"/>
                        </a:rPr>
                        <a:t>Amey Sunil Deshmukh</a:t>
                      </a:r>
                      <a:endParaRPr lang="en-US" sz="1100"/>
                    </a:p>
                    <a:p>
                      <a:pPr algn="just">
                        <a:lnSpc>
                          <a:spcPts val="2800"/>
                        </a:lnSpc>
                      </a:pPr>
                      <a:r>
                        <a:rPr lang="en-US" sz="2000">
                          <a:solidFill>
                            <a:srgbClr val="FFFFFF"/>
                          </a:solidFill>
                          <a:latin typeface="Canva Sans"/>
                        </a:rPr>
                        <a:t>                [IJSR]</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rPr>
                        <a:t>2021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just">
                        <a:lnSpc>
                          <a:spcPts val="2940"/>
                        </a:lnSpc>
                        <a:defRPr/>
                      </a:pPr>
                      <a:r>
                        <a:rPr lang="en-US" sz="2100">
                          <a:solidFill>
                            <a:srgbClr val="FFFFFF"/>
                          </a:solidFill>
                          <a:latin typeface="Canva Sans"/>
                        </a:rPr>
                        <a:t>An efficient Ayurvedic plant leaf recognition system will beneficial to many sectors of society which include medicinal field, botanic research etc.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3081050">
                <a:tc>
                  <a:txBody>
                    <a:bodyPr anchor="t" rtlCol="false"/>
                    <a:lstStyle/>
                    <a:p>
                      <a:pPr algn="just">
                        <a:lnSpc>
                          <a:spcPts val="2800"/>
                        </a:lnSpc>
                        <a:defRPr/>
                      </a:pPr>
                      <a:r>
                        <a:rPr lang="en-US" sz="2000">
                          <a:solidFill>
                            <a:srgbClr val="FFFFFF"/>
                          </a:solidFill>
                          <a:latin typeface="Canva Sans"/>
                        </a:rPr>
                        <a:t>Identification of Medicinal Plant Using Machine Learning Approach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just">
                        <a:lnSpc>
                          <a:spcPts val="2800"/>
                        </a:lnSpc>
                        <a:defRPr/>
                      </a:pPr>
                      <a:r>
                        <a:rPr lang="en-US" sz="2000">
                          <a:solidFill>
                            <a:srgbClr val="FFFFFF"/>
                          </a:solidFill>
                          <a:latin typeface="Canva Sans"/>
                        </a:rPr>
                        <a:t>Nayana G. Gavhale,</a:t>
                      </a:r>
                      <a:endParaRPr lang="en-US" sz="1100"/>
                    </a:p>
                    <a:p>
                      <a:pPr algn="just">
                        <a:lnSpc>
                          <a:spcPts val="2800"/>
                        </a:lnSpc>
                      </a:pPr>
                      <a:r>
                        <a:rPr lang="en-US" sz="2000">
                          <a:solidFill>
                            <a:srgbClr val="FFFFFF"/>
                          </a:solidFill>
                          <a:latin typeface="Canva Sans"/>
                        </a:rPr>
                        <a:t>Dr.A.P.Thakare</a:t>
                      </a:r>
                    </a:p>
                    <a:p>
                      <a:pPr algn="just">
                        <a:lnSpc>
                          <a:spcPts val="2800"/>
                        </a:lnSpc>
                      </a:pPr>
                      <a:r>
                        <a:rPr lang="en-US" sz="2000">
                          <a:solidFill>
                            <a:srgbClr val="FFFFFF"/>
                          </a:solidFill>
                          <a:latin typeface="Canva Sans"/>
                        </a:rPr>
                        <a:t>                [IRJET]</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rPr>
                        <a:t>2020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just">
                        <a:lnSpc>
                          <a:spcPts val="2940"/>
                        </a:lnSpc>
                        <a:defRPr/>
                      </a:pPr>
                      <a:r>
                        <a:rPr lang="en-US" sz="2100">
                          <a:solidFill>
                            <a:srgbClr val="FFFFFF"/>
                          </a:solidFill>
                          <a:latin typeface="Canva Sans"/>
                        </a:rPr>
                        <a:t>In this paper we have implemented a technique for medicinal plant identification using random forest algorithm, an ensemble supervise machine learning algorithm based on color, texture and geometrical features to identify the correct species of medicinal plant.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947092">
                <a:tc>
                  <a:txBody>
                    <a:bodyPr anchor="t" rtlCol="false"/>
                    <a:lstStyle/>
                    <a:p>
                      <a:pPr algn="just">
                        <a:lnSpc>
                          <a:spcPts val="2800"/>
                        </a:lnSpc>
                        <a:defRPr/>
                      </a:pPr>
                      <a:r>
                        <a:rPr lang="en-US" sz="2000">
                          <a:solidFill>
                            <a:srgbClr val="FFFFFF"/>
                          </a:solidFill>
                          <a:latin typeface="Canva Sans"/>
                        </a:rPr>
                        <a:t>Automatic Recognition of Medicinal Plants using Machine Learning Techniques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just">
                        <a:lnSpc>
                          <a:spcPts val="2800"/>
                        </a:lnSpc>
                        <a:defRPr/>
                      </a:pPr>
                      <a:r>
                        <a:rPr lang="en-US" sz="2000">
                          <a:solidFill>
                            <a:srgbClr val="FFFFFF"/>
                          </a:solidFill>
                          <a:latin typeface="Canva Sans"/>
                        </a:rPr>
                        <a:t>Adams Begue, Venitha Kowlessur</a:t>
                      </a:r>
                      <a:endParaRPr lang="en-US" sz="1100"/>
                    </a:p>
                    <a:p>
                      <a:pPr algn="just">
                        <a:lnSpc>
                          <a:spcPts val="2800"/>
                        </a:lnSpc>
                      </a:pPr>
                      <a:r>
                        <a:rPr lang="en-US" sz="2000">
                          <a:solidFill>
                            <a:srgbClr val="FFFFFF"/>
                          </a:solidFill>
                          <a:latin typeface="Canva Sans"/>
                        </a:rPr>
                        <a:t>                 [IJACSA]</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rPr>
                        <a:t>2017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just">
                        <a:lnSpc>
                          <a:spcPts val="2800"/>
                        </a:lnSpc>
                        <a:defRPr/>
                      </a:pPr>
                      <a:r>
                        <a:rPr lang="en-US" sz="2000">
                          <a:solidFill>
                            <a:srgbClr val="FFFFFF"/>
                          </a:solidFill>
                          <a:latin typeface="Canva Sans"/>
                        </a:rPr>
                        <a:t>Five different machine learning classifiers were used to assess the recognition rate. The results are shown in Table III. The Random Forest classifier achieves the best performance with an accuracy of 90.1%, i.e., out of 720 leaves, 649 leaves were classified correctly while 71 were not.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835907"/>
            <a:chOff x="0" y="0"/>
            <a:chExt cx="24384000" cy="7781210"/>
          </a:xfrm>
        </p:grpSpPr>
        <p:pic>
          <p:nvPicPr>
            <p:cNvPr name="Picture 3" id="3"/>
            <p:cNvPicPr>
              <a:picLocks noChangeAspect="true"/>
            </p:cNvPicPr>
            <p:nvPr/>
          </p:nvPicPr>
          <p:blipFill>
            <a:blip r:embed="rId2"/>
            <a:srcRect l="0" t="26051" r="0" b="26051"/>
            <a:stretch>
              <a:fillRect/>
            </a:stretch>
          </p:blipFill>
          <p:spPr>
            <a:xfrm flipH="false" flipV="false">
              <a:off x="0" y="0"/>
              <a:ext cx="24384000" cy="7781210"/>
            </a:xfrm>
            <a:prstGeom prst="rect">
              <a:avLst/>
            </a:prstGeom>
          </p:spPr>
        </p:pic>
      </p:grpSp>
      <p:sp>
        <p:nvSpPr>
          <p:cNvPr name="Freeform 4" id="4"/>
          <p:cNvSpPr/>
          <p:nvPr/>
        </p:nvSpPr>
        <p:spPr>
          <a:xfrm flipH="false" flipV="false" rot="5400000">
            <a:off x="17193074" y="8153849"/>
            <a:ext cx="1472602" cy="736301"/>
          </a:xfrm>
          <a:custGeom>
            <a:avLst/>
            <a:gdLst/>
            <a:ahLst/>
            <a:cxnLst/>
            <a:rect r="r" b="b" t="t" l="l"/>
            <a:pathLst>
              <a:path h="736301" w="1472602">
                <a:moveTo>
                  <a:pt x="0" y="0"/>
                </a:moveTo>
                <a:lnTo>
                  <a:pt x="1472601" y="0"/>
                </a:lnTo>
                <a:lnTo>
                  <a:pt x="1472601" y="736301"/>
                </a:lnTo>
                <a:lnTo>
                  <a:pt x="0" y="7363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7743124" y="4589627"/>
            <a:ext cx="8516131" cy="4668673"/>
            <a:chOff x="0" y="0"/>
            <a:chExt cx="2880765" cy="1579279"/>
          </a:xfrm>
        </p:grpSpPr>
        <p:sp>
          <p:nvSpPr>
            <p:cNvPr name="Freeform 6" id="6"/>
            <p:cNvSpPr/>
            <p:nvPr/>
          </p:nvSpPr>
          <p:spPr>
            <a:xfrm flipH="false" flipV="false" rot="0">
              <a:off x="0" y="0"/>
              <a:ext cx="2880766" cy="1579280"/>
            </a:xfrm>
            <a:custGeom>
              <a:avLst/>
              <a:gdLst/>
              <a:ahLst/>
              <a:cxnLst/>
              <a:rect r="r" b="b" t="t" l="l"/>
              <a:pathLst>
                <a:path h="1579280" w="2880766">
                  <a:moveTo>
                    <a:pt x="2756305" y="1579279"/>
                  </a:moveTo>
                  <a:lnTo>
                    <a:pt x="124460" y="1579279"/>
                  </a:lnTo>
                  <a:cubicBezTo>
                    <a:pt x="55880" y="1579279"/>
                    <a:pt x="0" y="1523399"/>
                    <a:pt x="0" y="1454819"/>
                  </a:cubicBezTo>
                  <a:lnTo>
                    <a:pt x="0" y="124460"/>
                  </a:lnTo>
                  <a:cubicBezTo>
                    <a:pt x="0" y="55880"/>
                    <a:pt x="55880" y="0"/>
                    <a:pt x="124460" y="0"/>
                  </a:cubicBezTo>
                  <a:lnTo>
                    <a:pt x="2756306" y="0"/>
                  </a:lnTo>
                  <a:cubicBezTo>
                    <a:pt x="2824886" y="0"/>
                    <a:pt x="2880766" y="55880"/>
                    <a:pt x="2880766" y="124460"/>
                  </a:cubicBezTo>
                  <a:lnTo>
                    <a:pt x="2880766" y="1454820"/>
                  </a:lnTo>
                  <a:cubicBezTo>
                    <a:pt x="2880766" y="1523399"/>
                    <a:pt x="2824886" y="1579280"/>
                    <a:pt x="2756306" y="1579280"/>
                  </a:cubicBezTo>
                  <a:close/>
                </a:path>
              </a:pathLst>
            </a:custGeom>
            <a:solidFill>
              <a:srgbClr val="4C8F36">
                <a:alpha val="89804"/>
              </a:srgbClr>
            </a:solidFill>
          </p:spPr>
        </p:sp>
      </p:grpSp>
      <p:sp>
        <p:nvSpPr>
          <p:cNvPr name="TextBox 7" id="7"/>
          <p:cNvSpPr txBox="true"/>
          <p:nvPr/>
        </p:nvSpPr>
        <p:spPr>
          <a:xfrm rot="0">
            <a:off x="495214" y="7515225"/>
            <a:ext cx="6261428" cy="1743075"/>
          </a:xfrm>
          <a:prstGeom prst="rect">
            <a:avLst/>
          </a:prstGeom>
        </p:spPr>
        <p:txBody>
          <a:bodyPr anchor="t" rtlCol="false" tIns="0" lIns="0" bIns="0" rIns="0">
            <a:spAutoFit/>
          </a:bodyPr>
          <a:lstStyle/>
          <a:p>
            <a:pPr algn="l">
              <a:lnSpc>
                <a:spcPts val="6824"/>
              </a:lnSpc>
            </a:pPr>
            <a:r>
              <a:rPr lang="en-US" sz="6499">
                <a:solidFill>
                  <a:srgbClr val="FFFFFF"/>
                </a:solidFill>
                <a:latin typeface="Canva Sans Bold"/>
              </a:rPr>
              <a:t>  PROBLEM STATEMENT</a:t>
            </a:r>
          </a:p>
        </p:txBody>
      </p:sp>
      <p:grpSp>
        <p:nvGrpSpPr>
          <p:cNvPr name="Group 8" id="8"/>
          <p:cNvGrpSpPr/>
          <p:nvPr/>
        </p:nvGrpSpPr>
        <p:grpSpPr>
          <a:xfrm rot="0">
            <a:off x="2142226" y="6622197"/>
            <a:ext cx="494567" cy="494567"/>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0" id="10"/>
          <p:cNvGrpSpPr/>
          <p:nvPr/>
        </p:nvGrpSpPr>
        <p:grpSpPr>
          <a:xfrm rot="0">
            <a:off x="2636793" y="6622197"/>
            <a:ext cx="494567" cy="494567"/>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2" id="12"/>
          <p:cNvGrpSpPr/>
          <p:nvPr/>
        </p:nvGrpSpPr>
        <p:grpSpPr>
          <a:xfrm rot="0">
            <a:off x="3131361" y="6622197"/>
            <a:ext cx="494567" cy="494567"/>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name="TextBox 14" id="14"/>
          <p:cNvSpPr txBox="true"/>
          <p:nvPr/>
        </p:nvSpPr>
        <p:spPr>
          <a:xfrm rot="0">
            <a:off x="8289120" y="5153025"/>
            <a:ext cx="7625267" cy="3721478"/>
          </a:xfrm>
          <a:prstGeom prst="rect">
            <a:avLst/>
          </a:prstGeom>
        </p:spPr>
        <p:txBody>
          <a:bodyPr anchor="t" rtlCol="false" tIns="0" lIns="0" bIns="0" rIns="0">
            <a:spAutoFit/>
          </a:bodyPr>
          <a:lstStyle/>
          <a:p>
            <a:pPr algn="just">
              <a:lnSpc>
                <a:spcPts val="2943"/>
              </a:lnSpc>
              <a:spcBef>
                <a:spcPct val="0"/>
              </a:spcBef>
            </a:pPr>
            <a:r>
              <a:rPr lang="en-US" sz="2559">
                <a:solidFill>
                  <a:srgbClr val="FFFFFF"/>
                </a:solidFill>
                <a:latin typeface="Canva Sans"/>
              </a:rPr>
              <a:t>In the realm of holistic medicine and natural wellness, Ayurveda stands as an age-old beacon of traditional healing, relying heavily on the therapeutic properties of various botanical species. These Ayurvedic plants hold the key to countless health benefits, yet the identification and utilization of these potent herbs and herbs remain a challenge for many individuals, from seasoned practitioners to those new to Ayurveda.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193074" y="8153849"/>
            <a:ext cx="1472602" cy="736301"/>
          </a:xfrm>
          <a:custGeom>
            <a:avLst/>
            <a:gdLst/>
            <a:ahLst/>
            <a:cxnLst/>
            <a:rect r="r" b="b" t="t" l="l"/>
            <a:pathLst>
              <a:path h="736301" w="1472602">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49612" y="345969"/>
            <a:ext cx="502555" cy="476158"/>
          </a:xfrm>
          <a:custGeom>
            <a:avLst/>
            <a:gdLst/>
            <a:ahLst/>
            <a:cxnLst/>
            <a:rect r="r" b="b" t="t" l="l"/>
            <a:pathLst>
              <a:path h="476158" w="502555">
                <a:moveTo>
                  <a:pt x="0" y="0"/>
                </a:moveTo>
                <a:lnTo>
                  <a:pt x="502555" y="0"/>
                </a:lnTo>
                <a:lnTo>
                  <a:pt x="502555" y="476158"/>
                </a:lnTo>
                <a:lnTo>
                  <a:pt x="0" y="4761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a:grpSpLocks noChangeAspect="true"/>
          </p:cNvGrpSpPr>
          <p:nvPr/>
        </p:nvGrpSpPr>
        <p:grpSpPr>
          <a:xfrm rot="0">
            <a:off x="11447160" y="541104"/>
            <a:ext cx="6674495" cy="6674469"/>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6752" t="0" r="-16752" b="0"/>
              </a:stretch>
            </a:blipFill>
          </p:spPr>
        </p:sp>
      </p:grpSp>
      <p:grpSp>
        <p:nvGrpSpPr>
          <p:cNvPr name="Group 7" id="7"/>
          <p:cNvGrpSpPr/>
          <p:nvPr/>
        </p:nvGrpSpPr>
        <p:grpSpPr>
          <a:xfrm rot="0">
            <a:off x="8643002" y="4365934"/>
            <a:ext cx="4899177" cy="4899177"/>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E2C25"/>
            </a:solidFill>
          </p:spPr>
        </p:sp>
      </p:grpSp>
      <p:grpSp>
        <p:nvGrpSpPr>
          <p:cNvPr name="Group 9" id="9"/>
          <p:cNvGrpSpPr>
            <a:grpSpLocks noChangeAspect="true"/>
          </p:cNvGrpSpPr>
          <p:nvPr/>
        </p:nvGrpSpPr>
        <p:grpSpPr>
          <a:xfrm rot="0">
            <a:off x="8935635" y="4658576"/>
            <a:ext cx="4313912" cy="4313894"/>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102341" t="-4731" r="0" b="-4731"/>
              </a:stretch>
            </a:blipFill>
          </p:spPr>
        </p:sp>
      </p:grpSp>
      <p:sp>
        <p:nvSpPr>
          <p:cNvPr name="TextBox 11" id="11"/>
          <p:cNvSpPr txBox="true"/>
          <p:nvPr/>
        </p:nvSpPr>
        <p:spPr>
          <a:xfrm rot="0">
            <a:off x="2068118" y="130023"/>
            <a:ext cx="8656095" cy="946150"/>
          </a:xfrm>
          <a:prstGeom prst="rect">
            <a:avLst/>
          </a:prstGeom>
        </p:spPr>
        <p:txBody>
          <a:bodyPr anchor="t" rtlCol="false" tIns="0" lIns="0" bIns="0" rIns="0">
            <a:spAutoFit/>
          </a:bodyPr>
          <a:lstStyle/>
          <a:p>
            <a:pPr algn="l">
              <a:lnSpc>
                <a:spcPts val="7474"/>
              </a:lnSpc>
            </a:pPr>
            <a:r>
              <a:rPr lang="en-US" sz="6499">
                <a:solidFill>
                  <a:srgbClr val="FFFFFF"/>
                </a:solidFill>
                <a:latin typeface="Canva Sans Bold"/>
              </a:rPr>
              <a:t>OBJECTIVES</a:t>
            </a:r>
          </a:p>
        </p:txBody>
      </p:sp>
      <p:grpSp>
        <p:nvGrpSpPr>
          <p:cNvPr name="Group 12" id="12"/>
          <p:cNvGrpSpPr/>
          <p:nvPr/>
        </p:nvGrpSpPr>
        <p:grpSpPr>
          <a:xfrm rot="0">
            <a:off x="3653861" y="1076173"/>
            <a:ext cx="494567" cy="494567"/>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4" id="14"/>
          <p:cNvGrpSpPr/>
          <p:nvPr/>
        </p:nvGrpSpPr>
        <p:grpSpPr>
          <a:xfrm rot="0">
            <a:off x="4148428" y="1097887"/>
            <a:ext cx="494567" cy="494567"/>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6" id="16"/>
          <p:cNvGrpSpPr/>
          <p:nvPr/>
        </p:nvGrpSpPr>
        <p:grpSpPr>
          <a:xfrm rot="0">
            <a:off x="4642996" y="1064774"/>
            <a:ext cx="517365" cy="517365"/>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name="TextBox 18" id="18"/>
          <p:cNvSpPr txBox="true"/>
          <p:nvPr/>
        </p:nvSpPr>
        <p:spPr>
          <a:xfrm rot="0">
            <a:off x="0" y="1621030"/>
            <a:ext cx="8791424" cy="1608455"/>
          </a:xfrm>
          <a:prstGeom prst="rect">
            <a:avLst/>
          </a:prstGeom>
        </p:spPr>
        <p:txBody>
          <a:bodyPr anchor="t" rtlCol="false" tIns="0" lIns="0" bIns="0" rIns="0">
            <a:spAutoFit/>
          </a:bodyPr>
          <a:lstStyle/>
          <a:p>
            <a:pPr algn="just" marL="604519" indent="-302260" lvl="1">
              <a:lnSpc>
                <a:spcPts val="3219"/>
              </a:lnSpc>
              <a:buFont typeface="Arial"/>
              <a:buChar char="•"/>
            </a:pPr>
            <a:r>
              <a:rPr lang="en-US" sz="2799">
                <a:solidFill>
                  <a:srgbClr val="FFFFFF"/>
                </a:solidFill>
                <a:latin typeface="Canva Sans"/>
              </a:rPr>
              <a:t>Develop a robust deep learning model that can accurately identify Ayurvedic plants from a diverse range of plant species based on input images.</a:t>
            </a:r>
          </a:p>
        </p:txBody>
      </p:sp>
      <p:sp>
        <p:nvSpPr>
          <p:cNvPr name="TextBox 19" id="19"/>
          <p:cNvSpPr txBox="true"/>
          <p:nvPr/>
        </p:nvSpPr>
        <p:spPr>
          <a:xfrm rot="0">
            <a:off x="0" y="3458573"/>
            <a:ext cx="8791424" cy="2008505"/>
          </a:xfrm>
          <a:prstGeom prst="rect">
            <a:avLst/>
          </a:prstGeom>
        </p:spPr>
        <p:txBody>
          <a:bodyPr anchor="t" rtlCol="false" tIns="0" lIns="0" bIns="0" rIns="0">
            <a:spAutoFit/>
          </a:bodyPr>
          <a:lstStyle/>
          <a:p>
            <a:pPr algn="just" marL="604519" indent="-302260" lvl="1">
              <a:lnSpc>
                <a:spcPts val="3219"/>
              </a:lnSpc>
              <a:buFont typeface="Arial"/>
              <a:buChar char="•"/>
            </a:pPr>
            <a:r>
              <a:rPr lang="en-US" sz="2799">
                <a:solidFill>
                  <a:srgbClr val="FFFFFF"/>
                </a:solidFill>
                <a:latin typeface="Canva Sans"/>
              </a:rPr>
              <a:t>Utilize CNN algorithms to extract detailed information from textual sources about the recognized Ayurvedic plants, including their medicinal properties, uses, and cultural significance.</a:t>
            </a:r>
          </a:p>
        </p:txBody>
      </p:sp>
      <p:sp>
        <p:nvSpPr>
          <p:cNvPr name="TextBox 20" id="20"/>
          <p:cNvSpPr txBox="true"/>
          <p:nvPr/>
        </p:nvSpPr>
        <p:spPr>
          <a:xfrm rot="0">
            <a:off x="0" y="5696166"/>
            <a:ext cx="8791424" cy="4808855"/>
          </a:xfrm>
          <a:prstGeom prst="rect">
            <a:avLst/>
          </a:prstGeom>
        </p:spPr>
        <p:txBody>
          <a:bodyPr anchor="t" rtlCol="false" tIns="0" lIns="0" bIns="0" rIns="0">
            <a:spAutoFit/>
          </a:bodyPr>
          <a:lstStyle/>
          <a:p>
            <a:pPr algn="just" marL="604519" indent="-302260" lvl="1">
              <a:lnSpc>
                <a:spcPts val="3219"/>
              </a:lnSpc>
              <a:buFont typeface="Arial"/>
              <a:buChar char="•"/>
            </a:pPr>
            <a:r>
              <a:rPr lang="en-US" sz="2799">
                <a:solidFill>
                  <a:srgbClr val="FFFFFF"/>
                </a:solidFill>
                <a:latin typeface="Canva Sans"/>
              </a:rPr>
              <a:t>Design an intuitive and user-friendly interface that allows users to interact with the application easily. The interface will support image capture, upload, and result presentation with other options like health,beauty,cooking tips with benifits information.</a:t>
            </a:r>
          </a:p>
          <a:p>
            <a:pPr algn="just">
              <a:lnSpc>
                <a:spcPts val="3219"/>
              </a:lnSpc>
            </a:pPr>
            <a:r>
              <a:rPr lang="en-US" sz="2799">
                <a:solidFill>
                  <a:srgbClr val="FFFFFF"/>
                </a:solidFill>
                <a:latin typeface="Canva Sans"/>
              </a:rPr>
              <a:t>.</a:t>
            </a:r>
          </a:p>
          <a:p>
            <a:pPr algn="just" marL="604519" indent="-302260" lvl="1">
              <a:lnSpc>
                <a:spcPts val="3219"/>
              </a:lnSpc>
              <a:buFont typeface="Arial"/>
              <a:buChar char="•"/>
            </a:pPr>
            <a:r>
              <a:rPr lang="en-US" sz="2799">
                <a:solidFill>
                  <a:srgbClr val="FFFFFF"/>
                </a:solidFill>
                <a:latin typeface="Canva Sans"/>
              </a:rPr>
              <a:t>Create an educational tool that provides valuable insights into Ayurvedic plants, promoting awareness and understanding of their medicinal properties</a:t>
            </a:r>
          </a:p>
          <a:p>
            <a:pPr algn="just">
              <a:lnSpc>
                <a:spcPts val="321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grpSp>
        <p:nvGrpSpPr>
          <p:cNvPr name="Group 2" id="2"/>
          <p:cNvGrpSpPr/>
          <p:nvPr/>
        </p:nvGrpSpPr>
        <p:grpSpPr>
          <a:xfrm rot="0">
            <a:off x="6709994" y="3667081"/>
            <a:ext cx="4148405" cy="4529680"/>
            <a:chOff x="0" y="0"/>
            <a:chExt cx="1503957" cy="1642184"/>
          </a:xfrm>
        </p:grpSpPr>
        <p:sp>
          <p:nvSpPr>
            <p:cNvPr name="Freeform 3" id="3"/>
            <p:cNvSpPr/>
            <p:nvPr/>
          </p:nvSpPr>
          <p:spPr>
            <a:xfrm flipH="false" flipV="false" rot="0">
              <a:off x="0" y="0"/>
              <a:ext cx="1503957" cy="1642184"/>
            </a:xfrm>
            <a:custGeom>
              <a:avLst/>
              <a:gdLst/>
              <a:ahLst/>
              <a:cxnLst/>
              <a:rect r="r" b="b" t="t" l="l"/>
              <a:pathLst>
                <a:path h="1642184" w="1503957">
                  <a:moveTo>
                    <a:pt x="80248" y="0"/>
                  </a:moveTo>
                  <a:lnTo>
                    <a:pt x="1423709" y="0"/>
                  </a:lnTo>
                  <a:cubicBezTo>
                    <a:pt x="1444992" y="0"/>
                    <a:pt x="1465404" y="8455"/>
                    <a:pt x="1480453" y="23504"/>
                  </a:cubicBezTo>
                  <a:cubicBezTo>
                    <a:pt x="1495503" y="38554"/>
                    <a:pt x="1503957" y="58965"/>
                    <a:pt x="1503957" y="80248"/>
                  </a:cubicBezTo>
                  <a:lnTo>
                    <a:pt x="1503957" y="1561936"/>
                  </a:lnTo>
                  <a:cubicBezTo>
                    <a:pt x="1503957" y="1583219"/>
                    <a:pt x="1495503" y="1603631"/>
                    <a:pt x="1480453" y="1618680"/>
                  </a:cubicBezTo>
                  <a:cubicBezTo>
                    <a:pt x="1465404" y="1633730"/>
                    <a:pt x="1444992" y="1642184"/>
                    <a:pt x="1423709" y="1642184"/>
                  </a:cubicBezTo>
                  <a:lnTo>
                    <a:pt x="80248" y="1642184"/>
                  </a:lnTo>
                  <a:cubicBezTo>
                    <a:pt x="58965" y="1642184"/>
                    <a:pt x="38554" y="1633730"/>
                    <a:pt x="23504" y="1618680"/>
                  </a:cubicBezTo>
                  <a:cubicBezTo>
                    <a:pt x="8455" y="1603631"/>
                    <a:pt x="0" y="1583219"/>
                    <a:pt x="0" y="1561936"/>
                  </a:cubicBezTo>
                  <a:lnTo>
                    <a:pt x="0" y="80248"/>
                  </a:lnTo>
                  <a:cubicBezTo>
                    <a:pt x="0" y="58965"/>
                    <a:pt x="8455" y="38554"/>
                    <a:pt x="23504" y="23504"/>
                  </a:cubicBezTo>
                  <a:cubicBezTo>
                    <a:pt x="38554" y="8455"/>
                    <a:pt x="58965" y="0"/>
                    <a:pt x="80248" y="0"/>
                  </a:cubicBezTo>
                  <a:close/>
                </a:path>
              </a:pathLst>
            </a:custGeom>
            <a:solidFill>
              <a:srgbClr val="04577C"/>
            </a:solidFill>
            <a:ln w="19050" cap="rnd">
              <a:solidFill>
                <a:srgbClr val="FFFFFF"/>
              </a:solidFill>
              <a:prstDash val="solid"/>
              <a:round/>
            </a:ln>
          </p:spPr>
        </p:sp>
        <p:sp>
          <p:nvSpPr>
            <p:cNvPr name="TextBox 4" id="4"/>
            <p:cNvSpPr txBox="true"/>
            <p:nvPr/>
          </p:nvSpPr>
          <p:spPr>
            <a:xfrm>
              <a:off x="0" y="0"/>
              <a:ext cx="1503957" cy="1642184"/>
            </a:xfrm>
            <a:prstGeom prst="rect">
              <a:avLst/>
            </a:prstGeom>
          </p:spPr>
          <p:txBody>
            <a:bodyPr anchor="ctr" rtlCol="false" tIns="50800" lIns="50800" bIns="50800" rIns="50800"/>
            <a:lstStyle/>
            <a:p>
              <a:pPr algn="ctr" marL="0" indent="0" lvl="0">
                <a:lnSpc>
                  <a:spcPts val="2750"/>
                </a:lnSpc>
                <a:spcBef>
                  <a:spcPct val="0"/>
                </a:spcBef>
              </a:pPr>
            </a:p>
          </p:txBody>
        </p:sp>
      </p:grpSp>
      <p:grpSp>
        <p:nvGrpSpPr>
          <p:cNvPr name="Group 5" id="5"/>
          <p:cNvGrpSpPr/>
          <p:nvPr/>
        </p:nvGrpSpPr>
        <p:grpSpPr>
          <a:xfrm rot="0">
            <a:off x="6775126" y="3745940"/>
            <a:ext cx="3961398" cy="2376839"/>
            <a:chOff x="0" y="0"/>
            <a:chExt cx="6350000" cy="3810000"/>
          </a:xfrm>
        </p:grpSpPr>
        <p:sp>
          <p:nvSpPr>
            <p:cNvPr name="Freeform 6" id="6"/>
            <p:cNvSpPr/>
            <p:nvPr/>
          </p:nvSpPr>
          <p:spPr>
            <a:xfrm flipH="false" flipV="false" rot="0">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2"/>
              <a:stretch>
                <a:fillRect l="0" t="-12179" r="0" b="-12179"/>
              </a:stretch>
            </a:blipFill>
          </p:spPr>
        </p:sp>
      </p:grpSp>
      <p:grpSp>
        <p:nvGrpSpPr>
          <p:cNvPr name="Group 7" id="7"/>
          <p:cNvGrpSpPr/>
          <p:nvPr/>
        </p:nvGrpSpPr>
        <p:grpSpPr>
          <a:xfrm rot="0">
            <a:off x="1235661" y="3667081"/>
            <a:ext cx="4148405" cy="4529680"/>
            <a:chOff x="0" y="0"/>
            <a:chExt cx="1503957" cy="1642184"/>
          </a:xfrm>
        </p:grpSpPr>
        <p:sp>
          <p:nvSpPr>
            <p:cNvPr name="Freeform 8" id="8"/>
            <p:cNvSpPr/>
            <p:nvPr/>
          </p:nvSpPr>
          <p:spPr>
            <a:xfrm flipH="false" flipV="false" rot="0">
              <a:off x="0" y="0"/>
              <a:ext cx="1503957" cy="1642184"/>
            </a:xfrm>
            <a:custGeom>
              <a:avLst/>
              <a:gdLst/>
              <a:ahLst/>
              <a:cxnLst/>
              <a:rect r="r" b="b" t="t" l="l"/>
              <a:pathLst>
                <a:path h="1642184" w="1503957">
                  <a:moveTo>
                    <a:pt x="80248" y="0"/>
                  </a:moveTo>
                  <a:lnTo>
                    <a:pt x="1423709" y="0"/>
                  </a:lnTo>
                  <a:cubicBezTo>
                    <a:pt x="1444992" y="0"/>
                    <a:pt x="1465404" y="8455"/>
                    <a:pt x="1480453" y="23504"/>
                  </a:cubicBezTo>
                  <a:cubicBezTo>
                    <a:pt x="1495503" y="38554"/>
                    <a:pt x="1503957" y="58965"/>
                    <a:pt x="1503957" y="80248"/>
                  </a:cubicBezTo>
                  <a:lnTo>
                    <a:pt x="1503957" y="1561936"/>
                  </a:lnTo>
                  <a:cubicBezTo>
                    <a:pt x="1503957" y="1583219"/>
                    <a:pt x="1495503" y="1603631"/>
                    <a:pt x="1480453" y="1618680"/>
                  </a:cubicBezTo>
                  <a:cubicBezTo>
                    <a:pt x="1465404" y="1633730"/>
                    <a:pt x="1444992" y="1642184"/>
                    <a:pt x="1423709" y="1642184"/>
                  </a:cubicBezTo>
                  <a:lnTo>
                    <a:pt x="80248" y="1642184"/>
                  </a:lnTo>
                  <a:cubicBezTo>
                    <a:pt x="58965" y="1642184"/>
                    <a:pt x="38554" y="1633730"/>
                    <a:pt x="23504" y="1618680"/>
                  </a:cubicBezTo>
                  <a:cubicBezTo>
                    <a:pt x="8455" y="1603631"/>
                    <a:pt x="0" y="1583219"/>
                    <a:pt x="0" y="1561936"/>
                  </a:cubicBezTo>
                  <a:lnTo>
                    <a:pt x="0" y="80248"/>
                  </a:lnTo>
                  <a:cubicBezTo>
                    <a:pt x="0" y="58965"/>
                    <a:pt x="8455" y="38554"/>
                    <a:pt x="23504" y="23504"/>
                  </a:cubicBezTo>
                  <a:cubicBezTo>
                    <a:pt x="38554" y="8455"/>
                    <a:pt x="58965" y="0"/>
                    <a:pt x="80248" y="0"/>
                  </a:cubicBezTo>
                  <a:close/>
                </a:path>
              </a:pathLst>
            </a:custGeom>
            <a:solidFill>
              <a:srgbClr val="04577C"/>
            </a:solidFill>
            <a:ln w="19050" cap="rnd">
              <a:solidFill>
                <a:srgbClr val="FFFFFF"/>
              </a:solidFill>
              <a:prstDash val="solid"/>
              <a:round/>
            </a:ln>
          </p:spPr>
        </p:sp>
        <p:sp>
          <p:nvSpPr>
            <p:cNvPr name="TextBox 9" id="9"/>
            <p:cNvSpPr txBox="true"/>
            <p:nvPr/>
          </p:nvSpPr>
          <p:spPr>
            <a:xfrm>
              <a:off x="0" y="0"/>
              <a:ext cx="1503957" cy="1642184"/>
            </a:xfrm>
            <a:prstGeom prst="rect">
              <a:avLst/>
            </a:prstGeom>
          </p:spPr>
          <p:txBody>
            <a:bodyPr anchor="ctr" rtlCol="false" tIns="50800" lIns="50800" bIns="50800" rIns="50800"/>
            <a:lstStyle/>
            <a:p>
              <a:pPr algn="ctr" marL="0" indent="0" lvl="0">
                <a:lnSpc>
                  <a:spcPts val="2750"/>
                </a:lnSpc>
                <a:spcBef>
                  <a:spcPct val="0"/>
                </a:spcBef>
              </a:pPr>
            </a:p>
          </p:txBody>
        </p:sp>
      </p:grpSp>
      <p:grpSp>
        <p:nvGrpSpPr>
          <p:cNvPr name="Group 10" id="10"/>
          <p:cNvGrpSpPr/>
          <p:nvPr/>
        </p:nvGrpSpPr>
        <p:grpSpPr>
          <a:xfrm rot="0">
            <a:off x="1262696" y="3745940"/>
            <a:ext cx="3961398" cy="2376839"/>
            <a:chOff x="0" y="0"/>
            <a:chExt cx="6350000" cy="3810000"/>
          </a:xfrm>
        </p:grpSpPr>
        <p:sp>
          <p:nvSpPr>
            <p:cNvPr name="Freeform 11" id="11"/>
            <p:cNvSpPr/>
            <p:nvPr/>
          </p:nvSpPr>
          <p:spPr>
            <a:xfrm flipH="false" flipV="false" rot="0">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3"/>
              <a:stretch>
                <a:fillRect l="0" t="-10836" r="0" b="-10836"/>
              </a:stretch>
            </a:blipFill>
          </p:spPr>
        </p:sp>
      </p:grpSp>
      <p:grpSp>
        <p:nvGrpSpPr>
          <p:cNvPr name="Group 12" id="12"/>
          <p:cNvGrpSpPr/>
          <p:nvPr/>
        </p:nvGrpSpPr>
        <p:grpSpPr>
          <a:xfrm rot="0">
            <a:off x="12127585" y="3667081"/>
            <a:ext cx="4148405" cy="4529680"/>
            <a:chOff x="0" y="0"/>
            <a:chExt cx="1503957" cy="1642184"/>
          </a:xfrm>
        </p:grpSpPr>
        <p:sp>
          <p:nvSpPr>
            <p:cNvPr name="Freeform 13" id="13"/>
            <p:cNvSpPr/>
            <p:nvPr/>
          </p:nvSpPr>
          <p:spPr>
            <a:xfrm flipH="false" flipV="false" rot="0">
              <a:off x="0" y="0"/>
              <a:ext cx="1503957" cy="1642184"/>
            </a:xfrm>
            <a:custGeom>
              <a:avLst/>
              <a:gdLst/>
              <a:ahLst/>
              <a:cxnLst/>
              <a:rect r="r" b="b" t="t" l="l"/>
              <a:pathLst>
                <a:path h="1642184" w="1503957">
                  <a:moveTo>
                    <a:pt x="80248" y="0"/>
                  </a:moveTo>
                  <a:lnTo>
                    <a:pt x="1423709" y="0"/>
                  </a:lnTo>
                  <a:cubicBezTo>
                    <a:pt x="1444992" y="0"/>
                    <a:pt x="1465404" y="8455"/>
                    <a:pt x="1480453" y="23504"/>
                  </a:cubicBezTo>
                  <a:cubicBezTo>
                    <a:pt x="1495503" y="38554"/>
                    <a:pt x="1503957" y="58965"/>
                    <a:pt x="1503957" y="80248"/>
                  </a:cubicBezTo>
                  <a:lnTo>
                    <a:pt x="1503957" y="1561936"/>
                  </a:lnTo>
                  <a:cubicBezTo>
                    <a:pt x="1503957" y="1583219"/>
                    <a:pt x="1495503" y="1603631"/>
                    <a:pt x="1480453" y="1618680"/>
                  </a:cubicBezTo>
                  <a:cubicBezTo>
                    <a:pt x="1465404" y="1633730"/>
                    <a:pt x="1444992" y="1642184"/>
                    <a:pt x="1423709" y="1642184"/>
                  </a:cubicBezTo>
                  <a:lnTo>
                    <a:pt x="80248" y="1642184"/>
                  </a:lnTo>
                  <a:cubicBezTo>
                    <a:pt x="58965" y="1642184"/>
                    <a:pt x="38554" y="1633730"/>
                    <a:pt x="23504" y="1618680"/>
                  </a:cubicBezTo>
                  <a:cubicBezTo>
                    <a:pt x="8455" y="1603631"/>
                    <a:pt x="0" y="1583219"/>
                    <a:pt x="0" y="1561936"/>
                  </a:cubicBezTo>
                  <a:lnTo>
                    <a:pt x="0" y="80248"/>
                  </a:lnTo>
                  <a:cubicBezTo>
                    <a:pt x="0" y="58965"/>
                    <a:pt x="8455" y="38554"/>
                    <a:pt x="23504" y="23504"/>
                  </a:cubicBezTo>
                  <a:cubicBezTo>
                    <a:pt x="38554" y="8455"/>
                    <a:pt x="58965" y="0"/>
                    <a:pt x="80248" y="0"/>
                  </a:cubicBezTo>
                  <a:close/>
                </a:path>
              </a:pathLst>
            </a:custGeom>
            <a:solidFill>
              <a:srgbClr val="04577C"/>
            </a:solidFill>
            <a:ln w="19050" cap="rnd">
              <a:solidFill>
                <a:srgbClr val="FFFFFF"/>
              </a:solidFill>
              <a:prstDash val="solid"/>
              <a:round/>
            </a:ln>
          </p:spPr>
        </p:sp>
        <p:sp>
          <p:nvSpPr>
            <p:cNvPr name="TextBox 14" id="14"/>
            <p:cNvSpPr txBox="true"/>
            <p:nvPr/>
          </p:nvSpPr>
          <p:spPr>
            <a:xfrm>
              <a:off x="0" y="0"/>
              <a:ext cx="1503957" cy="1642184"/>
            </a:xfrm>
            <a:prstGeom prst="rect">
              <a:avLst/>
            </a:prstGeom>
          </p:spPr>
          <p:txBody>
            <a:bodyPr anchor="ctr" rtlCol="false" tIns="50800" lIns="50800" bIns="50800" rIns="50800"/>
            <a:lstStyle/>
            <a:p>
              <a:pPr algn="ctr" marL="0" indent="0" lvl="0">
                <a:lnSpc>
                  <a:spcPts val="2750"/>
                </a:lnSpc>
                <a:spcBef>
                  <a:spcPct val="0"/>
                </a:spcBef>
              </a:pPr>
            </a:p>
          </p:txBody>
        </p:sp>
      </p:grpSp>
      <p:grpSp>
        <p:nvGrpSpPr>
          <p:cNvPr name="Group 15" id="15"/>
          <p:cNvGrpSpPr/>
          <p:nvPr/>
        </p:nvGrpSpPr>
        <p:grpSpPr>
          <a:xfrm rot="0">
            <a:off x="12221089" y="3745940"/>
            <a:ext cx="3961398" cy="2376839"/>
            <a:chOff x="0" y="0"/>
            <a:chExt cx="6350000" cy="3810000"/>
          </a:xfrm>
        </p:grpSpPr>
        <p:sp>
          <p:nvSpPr>
            <p:cNvPr name="Freeform 16" id="16"/>
            <p:cNvSpPr/>
            <p:nvPr/>
          </p:nvSpPr>
          <p:spPr>
            <a:xfrm flipH="false" flipV="false" rot="0">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4"/>
              <a:stretch>
                <a:fillRect l="0" t="-5555" r="0" b="-5555"/>
              </a:stretch>
            </a:blipFill>
          </p:spPr>
        </p:sp>
      </p:grpSp>
      <p:grpSp>
        <p:nvGrpSpPr>
          <p:cNvPr name="Group 17" id="17"/>
          <p:cNvGrpSpPr/>
          <p:nvPr/>
        </p:nvGrpSpPr>
        <p:grpSpPr>
          <a:xfrm rot="0">
            <a:off x="7231198" y="6035570"/>
            <a:ext cx="3105997" cy="427655"/>
            <a:chOff x="0" y="0"/>
            <a:chExt cx="1126044" cy="155041"/>
          </a:xfrm>
        </p:grpSpPr>
        <p:sp>
          <p:nvSpPr>
            <p:cNvPr name="Freeform 18" id="18"/>
            <p:cNvSpPr/>
            <p:nvPr/>
          </p:nvSpPr>
          <p:spPr>
            <a:xfrm flipH="false" flipV="false" rot="0">
              <a:off x="0" y="0"/>
              <a:ext cx="1126044" cy="155041"/>
            </a:xfrm>
            <a:custGeom>
              <a:avLst/>
              <a:gdLst/>
              <a:ahLst/>
              <a:cxnLst/>
              <a:rect r="r" b="b" t="t" l="l"/>
              <a:pathLst>
                <a:path h="155041" w="1126044">
                  <a:moveTo>
                    <a:pt x="37389" y="0"/>
                  </a:moveTo>
                  <a:lnTo>
                    <a:pt x="1088655" y="0"/>
                  </a:lnTo>
                  <a:cubicBezTo>
                    <a:pt x="1098571" y="0"/>
                    <a:pt x="1108081" y="3939"/>
                    <a:pt x="1115093" y="10951"/>
                  </a:cubicBezTo>
                  <a:cubicBezTo>
                    <a:pt x="1122105" y="17963"/>
                    <a:pt x="1126044" y="27473"/>
                    <a:pt x="1126044" y="37389"/>
                  </a:cubicBezTo>
                  <a:lnTo>
                    <a:pt x="1126044" y="117653"/>
                  </a:lnTo>
                  <a:cubicBezTo>
                    <a:pt x="1126044" y="127569"/>
                    <a:pt x="1122105" y="137079"/>
                    <a:pt x="1115093" y="144091"/>
                  </a:cubicBezTo>
                  <a:cubicBezTo>
                    <a:pt x="1108081" y="151102"/>
                    <a:pt x="1098572" y="155041"/>
                    <a:pt x="1088655" y="155041"/>
                  </a:cubicBezTo>
                  <a:lnTo>
                    <a:pt x="37389" y="155041"/>
                  </a:lnTo>
                  <a:cubicBezTo>
                    <a:pt x="27473" y="155041"/>
                    <a:pt x="17963" y="151102"/>
                    <a:pt x="10951" y="144091"/>
                  </a:cubicBezTo>
                  <a:cubicBezTo>
                    <a:pt x="3939" y="137079"/>
                    <a:pt x="0" y="127569"/>
                    <a:pt x="0" y="117653"/>
                  </a:cubicBezTo>
                  <a:lnTo>
                    <a:pt x="0" y="37389"/>
                  </a:lnTo>
                  <a:cubicBezTo>
                    <a:pt x="0" y="27473"/>
                    <a:pt x="3939" y="17963"/>
                    <a:pt x="10951" y="10951"/>
                  </a:cubicBezTo>
                  <a:cubicBezTo>
                    <a:pt x="17963" y="3939"/>
                    <a:pt x="27473" y="0"/>
                    <a:pt x="37389" y="0"/>
                  </a:cubicBezTo>
                  <a:close/>
                </a:path>
              </a:pathLst>
            </a:custGeom>
            <a:solidFill>
              <a:srgbClr val="222920"/>
            </a:solidFill>
            <a:ln w="19050" cap="sq">
              <a:solidFill>
                <a:srgbClr val="FFFFFF"/>
              </a:solidFill>
              <a:prstDash val="solid"/>
              <a:miter/>
            </a:ln>
          </p:spPr>
        </p:sp>
        <p:sp>
          <p:nvSpPr>
            <p:cNvPr name="TextBox 19" id="19"/>
            <p:cNvSpPr txBox="true"/>
            <p:nvPr/>
          </p:nvSpPr>
          <p:spPr>
            <a:xfrm>
              <a:off x="0" y="-85725"/>
              <a:ext cx="1126044" cy="240766"/>
            </a:xfrm>
            <a:prstGeom prst="rect">
              <a:avLst/>
            </a:prstGeom>
          </p:spPr>
          <p:txBody>
            <a:bodyPr anchor="ctr" rtlCol="false" tIns="0" lIns="0" bIns="0" rIns="0"/>
            <a:lstStyle/>
            <a:p>
              <a:pPr algn="ctr" marL="0" indent="0" lvl="0">
                <a:lnSpc>
                  <a:spcPts val="2800"/>
                </a:lnSpc>
                <a:spcBef>
                  <a:spcPct val="0"/>
                </a:spcBef>
              </a:pPr>
              <a:r>
                <a:rPr lang="en-US" sz="2000" spc="14">
                  <a:solidFill>
                    <a:srgbClr val="F5FFF5"/>
                  </a:solidFill>
                  <a:latin typeface="Arial"/>
                </a:rPr>
                <a:t>Hardware Requirement</a:t>
              </a:r>
            </a:p>
          </p:txBody>
        </p:sp>
      </p:grpSp>
      <p:grpSp>
        <p:nvGrpSpPr>
          <p:cNvPr name="Group 20" id="20"/>
          <p:cNvGrpSpPr/>
          <p:nvPr/>
        </p:nvGrpSpPr>
        <p:grpSpPr>
          <a:xfrm rot="0">
            <a:off x="1762738" y="6035570"/>
            <a:ext cx="2785081" cy="513380"/>
            <a:chOff x="0" y="0"/>
            <a:chExt cx="1009700" cy="186120"/>
          </a:xfrm>
        </p:grpSpPr>
        <p:sp>
          <p:nvSpPr>
            <p:cNvPr name="Freeform 21" id="21"/>
            <p:cNvSpPr/>
            <p:nvPr/>
          </p:nvSpPr>
          <p:spPr>
            <a:xfrm flipH="false" flipV="false" rot="0">
              <a:off x="0" y="0"/>
              <a:ext cx="1009700" cy="186120"/>
            </a:xfrm>
            <a:custGeom>
              <a:avLst/>
              <a:gdLst/>
              <a:ahLst/>
              <a:cxnLst/>
              <a:rect r="r" b="b" t="t" l="l"/>
              <a:pathLst>
                <a:path h="186120" w="1009700">
                  <a:moveTo>
                    <a:pt x="41697" y="0"/>
                  </a:moveTo>
                  <a:lnTo>
                    <a:pt x="968003" y="0"/>
                  </a:lnTo>
                  <a:cubicBezTo>
                    <a:pt x="979062" y="0"/>
                    <a:pt x="989667" y="4393"/>
                    <a:pt x="997487" y="12213"/>
                  </a:cubicBezTo>
                  <a:cubicBezTo>
                    <a:pt x="1005307" y="20032"/>
                    <a:pt x="1009700" y="30638"/>
                    <a:pt x="1009700" y="41697"/>
                  </a:cubicBezTo>
                  <a:lnTo>
                    <a:pt x="1009700" y="144423"/>
                  </a:lnTo>
                  <a:cubicBezTo>
                    <a:pt x="1009700" y="167452"/>
                    <a:pt x="991031" y="186120"/>
                    <a:pt x="968003" y="186120"/>
                  </a:cubicBezTo>
                  <a:lnTo>
                    <a:pt x="41697" y="186120"/>
                  </a:lnTo>
                  <a:cubicBezTo>
                    <a:pt x="30638" y="186120"/>
                    <a:pt x="20032" y="181727"/>
                    <a:pt x="12213" y="173907"/>
                  </a:cubicBezTo>
                  <a:cubicBezTo>
                    <a:pt x="4393" y="166088"/>
                    <a:pt x="0" y="155482"/>
                    <a:pt x="0" y="144423"/>
                  </a:cubicBezTo>
                  <a:lnTo>
                    <a:pt x="0" y="41697"/>
                  </a:lnTo>
                  <a:cubicBezTo>
                    <a:pt x="0" y="30638"/>
                    <a:pt x="4393" y="20032"/>
                    <a:pt x="12213" y="12213"/>
                  </a:cubicBezTo>
                  <a:cubicBezTo>
                    <a:pt x="20032" y="4393"/>
                    <a:pt x="30638" y="0"/>
                    <a:pt x="41697" y="0"/>
                  </a:cubicBezTo>
                  <a:close/>
                </a:path>
              </a:pathLst>
            </a:custGeom>
            <a:solidFill>
              <a:srgbClr val="222920"/>
            </a:solidFill>
            <a:ln w="19050" cap="sq">
              <a:solidFill>
                <a:srgbClr val="FFFFFF"/>
              </a:solidFill>
              <a:prstDash val="solid"/>
              <a:miter/>
            </a:ln>
          </p:spPr>
        </p:sp>
        <p:sp>
          <p:nvSpPr>
            <p:cNvPr name="TextBox 22" id="22"/>
            <p:cNvSpPr txBox="true"/>
            <p:nvPr/>
          </p:nvSpPr>
          <p:spPr>
            <a:xfrm>
              <a:off x="0" y="-85725"/>
              <a:ext cx="1009700" cy="271845"/>
            </a:xfrm>
            <a:prstGeom prst="rect">
              <a:avLst/>
            </a:prstGeom>
          </p:spPr>
          <p:txBody>
            <a:bodyPr anchor="ctr" rtlCol="false" tIns="0" lIns="0" bIns="0" rIns="0"/>
            <a:lstStyle/>
            <a:p>
              <a:pPr algn="ctr" marL="0" indent="0" lvl="0">
                <a:lnSpc>
                  <a:spcPts val="2800"/>
                </a:lnSpc>
                <a:spcBef>
                  <a:spcPct val="0"/>
                </a:spcBef>
              </a:pPr>
              <a:r>
                <a:rPr lang="en-US" sz="2000" spc="14">
                  <a:solidFill>
                    <a:srgbClr val="F5FFF5"/>
                  </a:solidFill>
                  <a:latin typeface="Arial"/>
                </a:rPr>
                <a:t>Platform Compatibility</a:t>
              </a:r>
            </a:p>
          </p:txBody>
        </p:sp>
      </p:grpSp>
      <p:grpSp>
        <p:nvGrpSpPr>
          <p:cNvPr name="Group 23" id="23"/>
          <p:cNvGrpSpPr/>
          <p:nvPr/>
        </p:nvGrpSpPr>
        <p:grpSpPr>
          <a:xfrm rot="0">
            <a:off x="13087249" y="6018347"/>
            <a:ext cx="2288441" cy="462101"/>
            <a:chOff x="0" y="0"/>
            <a:chExt cx="829649" cy="167529"/>
          </a:xfrm>
        </p:grpSpPr>
        <p:sp>
          <p:nvSpPr>
            <p:cNvPr name="Freeform 24" id="24"/>
            <p:cNvSpPr/>
            <p:nvPr/>
          </p:nvSpPr>
          <p:spPr>
            <a:xfrm flipH="false" flipV="false" rot="0">
              <a:off x="0" y="0"/>
              <a:ext cx="829649" cy="167529"/>
            </a:xfrm>
            <a:custGeom>
              <a:avLst/>
              <a:gdLst/>
              <a:ahLst/>
              <a:cxnLst/>
              <a:rect r="r" b="b" t="t" l="l"/>
              <a:pathLst>
                <a:path h="167529" w="829649">
                  <a:moveTo>
                    <a:pt x="50746" y="0"/>
                  </a:moveTo>
                  <a:lnTo>
                    <a:pt x="778903" y="0"/>
                  </a:lnTo>
                  <a:cubicBezTo>
                    <a:pt x="792361" y="0"/>
                    <a:pt x="805269" y="5346"/>
                    <a:pt x="814785" y="14863"/>
                  </a:cubicBezTo>
                  <a:cubicBezTo>
                    <a:pt x="824302" y="24380"/>
                    <a:pt x="829649" y="37287"/>
                    <a:pt x="829649" y="50746"/>
                  </a:cubicBezTo>
                  <a:lnTo>
                    <a:pt x="829649" y="116784"/>
                  </a:lnTo>
                  <a:cubicBezTo>
                    <a:pt x="829649" y="130242"/>
                    <a:pt x="824302" y="143150"/>
                    <a:pt x="814785" y="152666"/>
                  </a:cubicBezTo>
                  <a:cubicBezTo>
                    <a:pt x="805269" y="162183"/>
                    <a:pt x="792361" y="167529"/>
                    <a:pt x="778903" y="167529"/>
                  </a:cubicBezTo>
                  <a:lnTo>
                    <a:pt x="50746" y="167529"/>
                  </a:lnTo>
                  <a:cubicBezTo>
                    <a:pt x="37287" y="167529"/>
                    <a:pt x="24380" y="162183"/>
                    <a:pt x="14863" y="152666"/>
                  </a:cubicBezTo>
                  <a:cubicBezTo>
                    <a:pt x="5346" y="143150"/>
                    <a:pt x="0" y="130242"/>
                    <a:pt x="0" y="116784"/>
                  </a:cubicBezTo>
                  <a:lnTo>
                    <a:pt x="0" y="50746"/>
                  </a:lnTo>
                  <a:cubicBezTo>
                    <a:pt x="0" y="37287"/>
                    <a:pt x="5346" y="24380"/>
                    <a:pt x="14863" y="14863"/>
                  </a:cubicBezTo>
                  <a:cubicBezTo>
                    <a:pt x="24380" y="5346"/>
                    <a:pt x="37287" y="0"/>
                    <a:pt x="50746" y="0"/>
                  </a:cubicBezTo>
                  <a:close/>
                </a:path>
              </a:pathLst>
            </a:custGeom>
            <a:solidFill>
              <a:srgbClr val="222920"/>
            </a:solidFill>
            <a:ln w="19050" cap="sq">
              <a:solidFill>
                <a:srgbClr val="FFFFFF"/>
              </a:solidFill>
              <a:prstDash val="solid"/>
              <a:miter/>
            </a:ln>
          </p:spPr>
        </p:sp>
        <p:sp>
          <p:nvSpPr>
            <p:cNvPr name="TextBox 25" id="25"/>
            <p:cNvSpPr txBox="true"/>
            <p:nvPr/>
          </p:nvSpPr>
          <p:spPr>
            <a:xfrm>
              <a:off x="0" y="-85725"/>
              <a:ext cx="829649" cy="253254"/>
            </a:xfrm>
            <a:prstGeom prst="rect">
              <a:avLst/>
            </a:prstGeom>
          </p:spPr>
          <p:txBody>
            <a:bodyPr anchor="ctr" rtlCol="false" tIns="0" lIns="0" bIns="0" rIns="0"/>
            <a:lstStyle/>
            <a:p>
              <a:pPr algn="ctr" marL="0" indent="0" lvl="0">
                <a:lnSpc>
                  <a:spcPts val="2800"/>
                </a:lnSpc>
                <a:spcBef>
                  <a:spcPct val="0"/>
                </a:spcBef>
              </a:pPr>
              <a:r>
                <a:rPr lang="en-US" sz="2000" spc="14">
                  <a:solidFill>
                    <a:srgbClr val="F5FFF5"/>
                  </a:solidFill>
                  <a:latin typeface="Arial"/>
                </a:rPr>
                <a:t>Permissions</a:t>
              </a:r>
            </a:p>
          </p:txBody>
        </p:sp>
      </p:grpSp>
      <p:sp>
        <p:nvSpPr>
          <p:cNvPr name="TextBox 26" id="26"/>
          <p:cNvSpPr txBox="true"/>
          <p:nvPr/>
        </p:nvSpPr>
        <p:spPr>
          <a:xfrm rot="0">
            <a:off x="7124723" y="6543867"/>
            <a:ext cx="3262205" cy="1092200"/>
          </a:xfrm>
          <a:prstGeom prst="rect">
            <a:avLst/>
          </a:prstGeom>
        </p:spPr>
        <p:txBody>
          <a:bodyPr anchor="t" rtlCol="false" tIns="0" lIns="0" bIns="0" rIns="0">
            <a:spAutoFit/>
          </a:bodyPr>
          <a:lstStyle/>
          <a:p>
            <a:pPr algn="ctr">
              <a:lnSpc>
                <a:spcPts val="2800"/>
              </a:lnSpc>
            </a:pPr>
            <a:r>
              <a:rPr lang="en-US" sz="2000" spc="14">
                <a:solidFill>
                  <a:srgbClr val="F5FFF5"/>
                </a:solidFill>
                <a:latin typeface="Arial"/>
              </a:rPr>
              <a:t>Computer-16gb</a:t>
            </a:r>
          </a:p>
          <a:p>
            <a:pPr algn="ctr" marL="0" indent="0" lvl="0">
              <a:lnSpc>
                <a:spcPts val="2800"/>
              </a:lnSpc>
              <a:spcBef>
                <a:spcPct val="0"/>
              </a:spcBef>
            </a:pPr>
            <a:r>
              <a:rPr lang="en-US" sz="2000" spc="14">
                <a:solidFill>
                  <a:srgbClr val="F5FFF5"/>
                </a:solidFill>
                <a:latin typeface="Arial"/>
              </a:rPr>
              <a:t>Android mobile with 32mp camera</a:t>
            </a:r>
          </a:p>
        </p:txBody>
      </p:sp>
      <p:sp>
        <p:nvSpPr>
          <p:cNvPr name="TextBox 27" id="27"/>
          <p:cNvSpPr txBox="true"/>
          <p:nvPr/>
        </p:nvSpPr>
        <p:spPr>
          <a:xfrm rot="0">
            <a:off x="1612292" y="6704975"/>
            <a:ext cx="3262205" cy="739775"/>
          </a:xfrm>
          <a:prstGeom prst="rect">
            <a:avLst/>
          </a:prstGeom>
        </p:spPr>
        <p:txBody>
          <a:bodyPr anchor="t" rtlCol="false" tIns="0" lIns="0" bIns="0" rIns="0">
            <a:spAutoFit/>
          </a:bodyPr>
          <a:lstStyle/>
          <a:p>
            <a:pPr algn="ctr">
              <a:lnSpc>
                <a:spcPts val="2800"/>
              </a:lnSpc>
            </a:pPr>
            <a:r>
              <a:rPr lang="en-US" sz="2000" spc="14">
                <a:solidFill>
                  <a:srgbClr val="F5FFF5"/>
                </a:solidFill>
                <a:latin typeface="Arial"/>
              </a:rPr>
              <a:t>TensorFlow Lite-python</a:t>
            </a:r>
          </a:p>
          <a:p>
            <a:pPr algn="ctr" marL="0" indent="0" lvl="0">
              <a:lnSpc>
                <a:spcPts val="2800"/>
              </a:lnSpc>
              <a:spcBef>
                <a:spcPct val="0"/>
              </a:spcBef>
            </a:pPr>
            <a:r>
              <a:rPr lang="en-US" sz="2000" spc="14">
                <a:solidFill>
                  <a:srgbClr val="F5FFF5"/>
                </a:solidFill>
                <a:latin typeface="Arial"/>
              </a:rPr>
              <a:t>Android Studio-kotlin</a:t>
            </a:r>
          </a:p>
        </p:txBody>
      </p:sp>
      <p:sp>
        <p:nvSpPr>
          <p:cNvPr name="TextBox 28" id="28"/>
          <p:cNvSpPr txBox="true"/>
          <p:nvPr/>
        </p:nvSpPr>
        <p:spPr>
          <a:xfrm rot="0">
            <a:off x="12570685" y="6543867"/>
            <a:ext cx="3262205" cy="1092200"/>
          </a:xfrm>
          <a:prstGeom prst="rect">
            <a:avLst/>
          </a:prstGeom>
        </p:spPr>
        <p:txBody>
          <a:bodyPr anchor="t" rtlCol="false" tIns="0" lIns="0" bIns="0" rIns="0">
            <a:spAutoFit/>
          </a:bodyPr>
          <a:lstStyle/>
          <a:p>
            <a:pPr algn="ctr">
              <a:lnSpc>
                <a:spcPts val="2800"/>
              </a:lnSpc>
            </a:pPr>
            <a:r>
              <a:rPr lang="en-US" sz="2000" spc="14">
                <a:solidFill>
                  <a:srgbClr val="F5FFF5"/>
                </a:solidFill>
                <a:latin typeface="Arial"/>
              </a:rPr>
              <a:t>Camera access</a:t>
            </a:r>
          </a:p>
          <a:p>
            <a:pPr algn="ctr">
              <a:lnSpc>
                <a:spcPts val="2800"/>
              </a:lnSpc>
            </a:pPr>
            <a:r>
              <a:rPr lang="en-US" sz="2000" spc="14">
                <a:solidFill>
                  <a:srgbClr val="F5FFF5"/>
                </a:solidFill>
                <a:latin typeface="Arial"/>
              </a:rPr>
              <a:t>Storage access</a:t>
            </a:r>
          </a:p>
          <a:p>
            <a:pPr algn="ctr" marL="0" indent="0" lvl="0">
              <a:lnSpc>
                <a:spcPts val="2800"/>
              </a:lnSpc>
              <a:spcBef>
                <a:spcPct val="0"/>
              </a:spcBef>
            </a:pPr>
            <a:r>
              <a:rPr lang="en-US" sz="2000" spc="14">
                <a:solidFill>
                  <a:srgbClr val="F5FFF5"/>
                </a:solidFill>
                <a:latin typeface="Arial"/>
              </a:rPr>
              <a:t>Data access</a:t>
            </a:r>
          </a:p>
        </p:txBody>
      </p:sp>
      <p:sp>
        <p:nvSpPr>
          <p:cNvPr name="TextBox 29" id="29"/>
          <p:cNvSpPr txBox="true"/>
          <p:nvPr/>
        </p:nvSpPr>
        <p:spPr>
          <a:xfrm rot="0">
            <a:off x="4188652" y="914400"/>
            <a:ext cx="9416129" cy="1037547"/>
          </a:xfrm>
          <a:prstGeom prst="rect">
            <a:avLst/>
          </a:prstGeom>
        </p:spPr>
        <p:txBody>
          <a:bodyPr anchor="t" rtlCol="false" tIns="0" lIns="0" bIns="0" rIns="0">
            <a:spAutoFit/>
          </a:bodyPr>
          <a:lstStyle/>
          <a:p>
            <a:pPr algn="ctr">
              <a:lnSpc>
                <a:spcPts val="8523"/>
              </a:lnSpc>
            </a:pPr>
            <a:r>
              <a:rPr lang="en-US" sz="6088">
                <a:solidFill>
                  <a:srgbClr val="F5FFF5"/>
                </a:solidFill>
                <a:latin typeface="Canva Sans Bold"/>
              </a:rPr>
              <a:t>SYSTEM REQUIREMENTS</a:t>
            </a:r>
          </a:p>
        </p:txBody>
      </p:sp>
      <p:grpSp>
        <p:nvGrpSpPr>
          <p:cNvPr name="Group 30" id="30"/>
          <p:cNvGrpSpPr/>
          <p:nvPr/>
        </p:nvGrpSpPr>
        <p:grpSpPr>
          <a:xfrm rot="0">
            <a:off x="8289629" y="2231172"/>
            <a:ext cx="494567" cy="494567"/>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32" id="32"/>
          <p:cNvGrpSpPr/>
          <p:nvPr/>
        </p:nvGrpSpPr>
        <p:grpSpPr>
          <a:xfrm rot="0">
            <a:off x="7816674" y="2231172"/>
            <a:ext cx="494567" cy="494567"/>
            <a:chOff x="0" y="0"/>
            <a:chExt cx="6350000" cy="6350000"/>
          </a:xfrm>
        </p:grpSpPr>
        <p:sp>
          <p:nvSpPr>
            <p:cNvPr name="Freeform 33" id="3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34" id="34"/>
          <p:cNvGrpSpPr/>
          <p:nvPr/>
        </p:nvGrpSpPr>
        <p:grpSpPr>
          <a:xfrm rot="0">
            <a:off x="8755825" y="2231172"/>
            <a:ext cx="494567" cy="494567"/>
            <a:chOff x="0" y="0"/>
            <a:chExt cx="6350000" cy="6350000"/>
          </a:xfrm>
        </p:grpSpPr>
        <p:sp>
          <p:nvSpPr>
            <p:cNvPr name="Freeform 35" id="3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DAGF2Lm296I</dc:identifier>
  <dcterms:modified xsi:type="dcterms:W3CDTF">2011-08-01T06:04:30Z</dcterms:modified>
  <cp:revision>1</cp:revision>
  <dc:title>MY FINAL PROJECT Presentation PPT </dc:title>
</cp:coreProperties>
</file>